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D14C-662D-4298-83FF-52585137C6A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7F0B-915C-4956-AF3D-230893662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ogoped18.ru/logopedist/melkaya-motorika.php" TargetMode="External"/><Relationship Id="rId2" Type="http://schemas.openxmlformats.org/officeDocument/2006/relationships/hyperlink" Target="http://sch922v.mskobr.ru/files/logoped_na_let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logoped18.ru/logopedist/tematicheskie-igry-s-palchikami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520280"/>
          </a:xfrm>
        </p:spPr>
        <p:txBody>
          <a:bodyPr/>
          <a:lstStyle/>
          <a:p>
            <a:r>
              <a:rPr lang="ru-RU" dirty="0" smtClean="0"/>
              <a:t>Как развивать речь дошкольников </a:t>
            </a:r>
            <a:br>
              <a:rPr lang="ru-RU" dirty="0" smtClean="0"/>
            </a:br>
            <a:r>
              <a:rPr lang="ru-RU" dirty="0" smtClean="0"/>
              <a:t>в летний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717032"/>
            <a:ext cx="4283968" cy="2207096"/>
          </a:xfrm>
        </p:spPr>
        <p:txBody>
          <a:bodyPr>
            <a:normAutofit fontScale="92500"/>
          </a:bodyPr>
          <a:lstStyle/>
          <a:p>
            <a:pPr lvl="0" fontAlgn="base">
              <a:spcAft>
                <a:spcPct val="0"/>
              </a:spcAft>
            </a:pPr>
            <a:r>
              <a:rPr lang="ru-RU" b="1" i="1" kern="0" dirty="0" smtClean="0">
                <a:solidFill>
                  <a:srgbClr val="000000"/>
                </a:solidFill>
                <a:latin typeface="Arial"/>
                <a:cs typeface="Arial"/>
              </a:rPr>
              <a:t>Составитель </a:t>
            </a:r>
          </a:p>
          <a:p>
            <a:pPr lvl="0" fontAlgn="base">
              <a:spcAft>
                <a:spcPct val="0"/>
              </a:spcAft>
            </a:pPr>
            <a:r>
              <a:rPr lang="ru-RU" b="1" i="1" kern="0" dirty="0" smtClean="0">
                <a:solidFill>
                  <a:srgbClr val="000000"/>
                </a:solidFill>
                <a:latin typeface="Arial"/>
                <a:cs typeface="Arial"/>
              </a:rPr>
              <a:t>учитель-логопед</a:t>
            </a:r>
            <a:r>
              <a:rPr lang="ru-RU" b="1" i="1" kern="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lvl="0" fontAlgn="base">
              <a:spcAft>
                <a:spcPct val="0"/>
              </a:spcAft>
            </a:pPr>
            <a:r>
              <a:rPr lang="ru-RU" i="1" kern="0" dirty="0">
                <a:solidFill>
                  <a:srgbClr val="000000"/>
                </a:solidFill>
                <a:latin typeface="Arial"/>
                <a:cs typeface="Arial"/>
              </a:rPr>
              <a:t>Шилова </a:t>
            </a:r>
          </a:p>
          <a:p>
            <a:pPr lvl="0" fontAlgn="base">
              <a:spcAft>
                <a:spcPct val="0"/>
              </a:spcAft>
            </a:pPr>
            <a:r>
              <a:rPr lang="ru-RU" i="1" kern="0" dirty="0">
                <a:solidFill>
                  <a:srgbClr val="000000"/>
                </a:solidFill>
                <a:latin typeface="Arial"/>
                <a:cs typeface="Arial"/>
              </a:rPr>
              <a:t>Мария Александровна</a:t>
            </a:r>
          </a:p>
          <a:p>
            <a:endParaRPr lang="ru-RU" dirty="0"/>
          </a:p>
        </p:txBody>
      </p:sp>
      <p:pic>
        <p:nvPicPr>
          <p:cNvPr id="4" name="Picture 4" descr="33393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852738"/>
            <a:ext cx="4418013" cy="363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3. Игра «Кто как передвигается?».</a:t>
            </a:r>
          </a:p>
          <a:p>
            <a:pPr>
              <a:buNone/>
            </a:pPr>
            <a:r>
              <a:rPr lang="ru-RU" dirty="0" smtClean="0"/>
              <a:t> Взрослый спрашивает: «Кто может летать?» </a:t>
            </a:r>
          </a:p>
          <a:p>
            <a:pPr>
              <a:buNone/>
            </a:pPr>
            <a:r>
              <a:rPr lang="ru-RU" dirty="0" smtClean="0"/>
              <a:t>Ребенок называет всех птиц и насекомых, которые летают.</a:t>
            </a:r>
          </a:p>
          <a:p>
            <a:pPr>
              <a:buNone/>
            </a:pPr>
            <a:r>
              <a:rPr lang="ru-RU" dirty="0" smtClean="0"/>
              <a:t>Взрослый спрашивает: «Кто может плавать?» Ребенок называет: рыбы, моржи, киты, акулы, собаки, лоси и т.д.</a:t>
            </a:r>
          </a:p>
          <a:p>
            <a:pPr>
              <a:buNone/>
            </a:pPr>
            <a:r>
              <a:rPr lang="ru-RU" dirty="0" smtClean="0"/>
              <a:t>Взрослый спрашивает: «Кто может ползать? Кто может прыгать?».</a:t>
            </a:r>
          </a:p>
          <a:p>
            <a:pPr>
              <a:buNone/>
            </a:pPr>
            <a:r>
              <a:rPr lang="ru-RU" b="1" dirty="0" smtClean="0"/>
              <a:t>4. Игра «Кто как подает голос?»</a:t>
            </a:r>
          </a:p>
          <a:p>
            <a:pPr>
              <a:buNone/>
            </a:pPr>
            <a:r>
              <a:rPr lang="ru-RU" dirty="0" smtClean="0"/>
              <a:t>Корова – мычит, Свинья – хрюкает,</a:t>
            </a:r>
          </a:p>
          <a:p>
            <a:pPr>
              <a:buNone/>
            </a:pPr>
            <a:r>
              <a:rPr lang="ru-RU" dirty="0" smtClean="0"/>
              <a:t>Ворона – каркает, утка – крякает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5. Игра « Назови наоборот»:</a:t>
            </a:r>
          </a:p>
          <a:p>
            <a:pPr>
              <a:buNone/>
            </a:pPr>
            <a:r>
              <a:rPr lang="ru-RU" dirty="0" smtClean="0"/>
              <a:t>Высокий – низкий, широкий – узкий</a:t>
            </a:r>
          </a:p>
          <a:p>
            <a:pPr>
              <a:buNone/>
            </a:pPr>
            <a:r>
              <a:rPr lang="ru-RU" dirty="0" smtClean="0"/>
              <a:t>Старый – молодой горячий – холодный</a:t>
            </a:r>
          </a:p>
          <a:p>
            <a:pPr>
              <a:buNone/>
            </a:pPr>
            <a:r>
              <a:rPr lang="ru-RU" dirty="0" smtClean="0"/>
              <a:t>Легкий – тяжелый глубокий – мелкий и т. д.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6. Особенно дошкольникам нравится игра «Чем отличаются?»</a:t>
            </a:r>
          </a:p>
          <a:p>
            <a:pPr>
              <a:buNone/>
            </a:pPr>
            <a:r>
              <a:rPr lang="ru-RU" dirty="0" smtClean="0"/>
              <a:t>Яблоко от груши, груша от помидора,</a:t>
            </a:r>
          </a:p>
          <a:p>
            <a:pPr>
              <a:buNone/>
            </a:pPr>
            <a:r>
              <a:rPr lang="ru-RU" dirty="0" smtClean="0"/>
              <a:t>ботинки от сапог и т. д.</a:t>
            </a:r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5733256"/>
            <a:ext cx="7848872" cy="93610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Все игры проводится в форме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непринуждённой беседы с ребёнком!!!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850900"/>
          </a:xfrm>
        </p:spPr>
        <p:txBody>
          <a:bodyPr/>
          <a:lstStyle/>
          <a:p>
            <a:r>
              <a:rPr lang="ru-RU" dirty="0" smtClean="0"/>
              <a:t>Игра </a:t>
            </a:r>
            <a:r>
              <a:rPr lang="ru-RU" dirty="0"/>
              <a:t>«Три поросёнка»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60550"/>
            <a:ext cx="5545138" cy="4997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/>
              <a:t>Ход игры:</a:t>
            </a:r>
            <a:r>
              <a:rPr lang="ru-RU" sz="28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Взрослый рассказывает ребёнку сказку «Три поросёнка».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Объясняет, что первый поросёнок стучит в дверь домика один раз, второй поросёнок стучит 2 раза, а третий поросёнок – 3 раза.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Предлагает ребёнку угадать, какой поросёнок стучит. 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Ребёнок закрывает глаза, слушает и отвечает.</a:t>
            </a:r>
          </a:p>
        </p:txBody>
      </p:sp>
      <p:pic>
        <p:nvPicPr>
          <p:cNvPr id="43013" name="Picture 5" descr="Игрушки оптом и в розницу, товары для детей, велосипеды, кроватки коляски, Кемерово, Новосибирск, Томск, Юрга, Анжеро-Судженск,"/>
          <p:cNvPicPr>
            <a:picLocks noChangeAspect="1" noChangeArrowheads="1"/>
          </p:cNvPicPr>
          <p:nvPr/>
        </p:nvPicPr>
        <p:blipFill>
          <a:blip r:embed="rId2" cstate="print"/>
          <a:srcRect l="13701" r="13701"/>
          <a:stretch>
            <a:fillRect/>
          </a:stretch>
        </p:blipFill>
        <p:spPr bwMode="auto">
          <a:xfrm>
            <a:off x="5436096" y="2996952"/>
            <a:ext cx="3441700" cy="3543300"/>
          </a:xfrm>
          <a:prstGeom prst="rect">
            <a:avLst/>
          </a:prstGeom>
          <a:noFill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11560" y="188640"/>
            <a:ext cx="7848872" cy="74746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Развиваем просодическую сторону речи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668344" y="908720"/>
            <a:ext cx="864096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2656"/>
            <a:ext cx="6480175" cy="63367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 u="sng" dirty="0" smtClean="0"/>
              <a:t>Игра </a:t>
            </a:r>
            <a:r>
              <a:rPr lang="ru-RU" b="1" i="1" u="sng" dirty="0"/>
              <a:t>«ЧАСЫ ТИКАЮТ»</a:t>
            </a:r>
            <a:endParaRPr lang="ru-RU" i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/>
              <a:t>Оборудование:</a:t>
            </a:r>
            <a:r>
              <a:rPr lang="ru-RU" sz="2400" dirty="0"/>
              <a:t> приготовьте большие и маленькие часы.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/>
              <a:t>Ход игры: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Взрослый показывает ребенку часы и говорит: «Это часы. Когда они идут, то </a:t>
            </a:r>
            <a:r>
              <a:rPr lang="ru-RU" sz="2400" b="1" dirty="0"/>
              <a:t>тикают: «Тик-так, тик-так».</a:t>
            </a:r>
            <a:r>
              <a:rPr lang="ru-RU" sz="2400" dirty="0"/>
              <a:t> Как тикают часы? (Ребёнок отвечает.)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Часы бывают большие и маленькие. </a:t>
            </a:r>
            <a:r>
              <a:rPr lang="ru-RU" sz="2400" b="1" dirty="0"/>
              <a:t>Большие часы тикают громко</a:t>
            </a:r>
            <a:r>
              <a:rPr lang="ru-RU" sz="2400" dirty="0"/>
              <a:t> (произносит громко): «Тик-так», </a:t>
            </a:r>
            <a:r>
              <a:rPr lang="ru-RU" sz="2400" b="1" dirty="0"/>
              <a:t>а маленькие – тихо:</a:t>
            </a:r>
            <a:r>
              <a:rPr lang="ru-RU" sz="2400" dirty="0"/>
              <a:t> «Тик-так». Как тикают большие часы? А как маленькие? (Ребёнок отвечает.)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Большие часы</a:t>
            </a:r>
            <a:r>
              <a:rPr lang="ru-RU" sz="2400" dirty="0"/>
              <a:t>, когда идут, </a:t>
            </a:r>
            <a:r>
              <a:rPr lang="ru-RU" sz="2400" b="1" dirty="0"/>
              <a:t>тикают медленно</a:t>
            </a:r>
            <a:r>
              <a:rPr lang="ru-RU" sz="2400" dirty="0"/>
              <a:t> (произносит в замедленном темпе): «Тик-так». </a:t>
            </a:r>
            <a:r>
              <a:rPr lang="ru-RU" sz="2400" b="1" dirty="0"/>
              <a:t>А маленькие – быстро</a:t>
            </a:r>
            <a:r>
              <a:rPr lang="ru-RU" sz="2400" dirty="0"/>
              <a:t> (произносит в ускоренном темпе): «Тик-так». Как тикают большие часы? А как маленькие? (Ребёнок отвечает.)».</a:t>
            </a:r>
          </a:p>
        </p:txBody>
      </p:sp>
      <p:pic>
        <p:nvPicPr>
          <p:cNvPr id="39941" name="Picture 5" descr="Часы работы учреждений и магазинов в Тур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556792"/>
            <a:ext cx="2214562" cy="2214563"/>
          </a:xfrm>
          <a:prstGeom prst="rect">
            <a:avLst/>
          </a:prstGeom>
          <a:noFill/>
        </p:spPr>
      </p:pic>
      <p:pic>
        <p:nvPicPr>
          <p:cNvPr id="39943" name="Picture 7" descr="cb544c20-910d-4cf7-a24c-7eff061b8e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97152"/>
            <a:ext cx="1368425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7727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 помнить!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824536" cy="4896544"/>
          </a:xfrm>
        </p:spPr>
        <p:txBody>
          <a:bodyPr>
            <a:normAutofit/>
          </a:bodyPr>
          <a:lstStyle/>
          <a:p>
            <a:pPr indent="-77788">
              <a:buNone/>
            </a:pPr>
            <a:r>
              <a:rPr lang="ru-RU" sz="3400" dirty="0" smtClean="0"/>
              <a:t> Если вашему ребёнку в детском саду были поставлены какие-либо звуки, то обязательно </a:t>
            </a:r>
            <a:r>
              <a:rPr lang="ru-RU" sz="3400" b="1" dirty="0" smtClean="0"/>
              <a:t>следите</a:t>
            </a:r>
            <a:r>
              <a:rPr lang="ru-RU" sz="3400" dirty="0" smtClean="0"/>
              <a:t> за тем, </a:t>
            </a:r>
            <a:r>
              <a:rPr lang="ru-RU" sz="3400" b="1" dirty="0" smtClean="0"/>
              <a:t>чтобы </a:t>
            </a:r>
            <a:r>
              <a:rPr lang="ru-RU" sz="3400" dirty="0" smtClean="0"/>
              <a:t>он </a:t>
            </a:r>
            <a:r>
              <a:rPr lang="ru-RU" sz="3400" b="1" dirty="0" smtClean="0"/>
              <a:t>правильно произносил </a:t>
            </a:r>
            <a:r>
              <a:rPr lang="ru-RU" sz="3400" dirty="0" smtClean="0"/>
              <a:t>их в самостоятельной речи!</a:t>
            </a:r>
          </a:p>
        </p:txBody>
      </p:sp>
      <p:pic>
        <p:nvPicPr>
          <p:cNvPr id="28674" name="Picture 2" descr="http://poradumo.pp.ua/uploads/posts/2014-11/roman-znachennya-men-pohodzhennya-harakteristiki-goroskop_9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887755" cy="2915816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4725144"/>
            <a:ext cx="8352928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02128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Помогайте ребёнку и исправляйте его ошибки!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Если ваш ребёнок мало и плохо говорит…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5421288" cy="3744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6000" dirty="0" smtClean="0">
                <a:solidFill>
                  <a:srgbClr val="FF0000"/>
                </a:solidFill>
              </a:rPr>
              <a:t>Необходимо обратиться за помощью к специалисту!</a:t>
            </a:r>
          </a:p>
        </p:txBody>
      </p:sp>
      <p:pic>
        <p:nvPicPr>
          <p:cNvPr id="5122" name="Picture 2" descr="http://img02.darudar.org/s1024/00/03/01/bc/01bc4f7174db544c5b772fb71bd8f6febd1e6b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810" y="2348880"/>
            <a:ext cx="3366055" cy="399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51520" y="188640"/>
            <a:ext cx="8640960" cy="6192688"/>
          </a:xfrm>
          <a:prstGeom prst="cloudCallout">
            <a:avLst>
              <a:gd name="adj1" fmla="val -48550"/>
              <a:gd name="adj2" fmla="val 522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Выполнение рекомендаций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внесёт большой вклад в работу по формированию правильной и красивой речи, а это залог будущего успешного обучения.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1"/>
                </a:solidFill>
              </a:rPr>
              <a:t>Желаю успехов Вам и Вашему ребёнку!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8979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Е.М. </a:t>
            </a:r>
            <a:r>
              <a:rPr lang="ru-RU" sz="3500" dirty="0" err="1" smtClean="0"/>
              <a:t>Косинова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rgbClr val="000000"/>
                </a:solidFill>
                <a:latin typeface="Arial"/>
              </a:rPr>
              <a:t>«Уроки логопеда. </a:t>
            </a:r>
          </a:p>
          <a:p>
            <a:pPr>
              <a:buNone/>
            </a:pPr>
            <a:r>
              <a:rPr lang="ru-RU" sz="3500" dirty="0" smtClean="0">
                <a:solidFill>
                  <a:srgbClr val="000000"/>
                </a:solidFill>
                <a:latin typeface="Arial"/>
              </a:rPr>
              <a:t>Игры для развития речи»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hlinkClick r:id="rId2"/>
              </a:rPr>
              <a:t>http://sch922v.mskobr.ru/files/logoped_na_leto.pdf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http://logoped18.ru/logopedist/melkaya-motorika.php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http://logoped18.ru/logopedist/tematicheskie-igry-s-palchikami.php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Елена Косинова - Уроки логопеда. Игры для развития речи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80728"/>
            <a:ext cx="1584176" cy="244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827584" y="188640"/>
            <a:ext cx="8064896" cy="5616624"/>
          </a:xfrm>
          <a:prstGeom prst="cloudCallout">
            <a:avLst>
              <a:gd name="adj1" fmla="val -48892"/>
              <a:gd name="adj2" fmla="val 614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Наконец-то настало долгожданное </a:t>
            </a:r>
            <a:r>
              <a:rPr lang="ru-RU" sz="2000" dirty="0" smtClean="0">
                <a:solidFill>
                  <a:schemeClr val="tx1"/>
                </a:solidFill>
              </a:rPr>
              <a:t>лето…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Чем </a:t>
            </a:r>
            <a:r>
              <a:rPr lang="ru-RU" sz="2000" b="1" dirty="0">
                <a:solidFill>
                  <a:schemeClr val="tx1"/>
                </a:solidFill>
              </a:rPr>
              <a:t>же занять </a:t>
            </a:r>
            <a:r>
              <a:rPr lang="ru-RU" sz="2000" b="1" dirty="0" smtClean="0">
                <a:solidFill>
                  <a:schemeClr val="tx1"/>
                </a:solidFill>
              </a:rPr>
              <a:t>ребёнка </a:t>
            </a:r>
            <a:r>
              <a:rPr lang="ru-RU" sz="2000" b="1" dirty="0">
                <a:solidFill>
                  <a:schemeClr val="tx1"/>
                </a:solidFill>
              </a:rPr>
              <a:t>в эту пору года?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Какое </a:t>
            </a:r>
            <a:r>
              <a:rPr lang="ru-RU" sz="2000" dirty="0">
                <a:solidFill>
                  <a:schemeClr val="tx1"/>
                </a:solidFill>
              </a:rPr>
              <a:t>же интересное и увлекательное </a:t>
            </a:r>
            <a:r>
              <a:rPr lang="ru-RU" sz="2000" dirty="0" smtClean="0">
                <a:solidFill>
                  <a:schemeClr val="tx1"/>
                </a:solidFill>
              </a:rPr>
              <a:t>времяпровождение </a:t>
            </a:r>
            <a:r>
              <a:rPr lang="ru-RU" sz="2000" dirty="0">
                <a:solidFill>
                  <a:schemeClr val="tx1"/>
                </a:solidFill>
              </a:rPr>
              <a:t>придумать для </a:t>
            </a:r>
            <a:r>
              <a:rPr lang="ru-RU" sz="2000" dirty="0" smtClean="0">
                <a:solidFill>
                  <a:schemeClr val="tx1"/>
                </a:solidFill>
              </a:rPr>
              <a:t>ребенка? Ведь </a:t>
            </a:r>
            <a:r>
              <a:rPr lang="ru-RU" sz="2000" dirty="0">
                <a:solidFill>
                  <a:schemeClr val="tx1"/>
                </a:solidFill>
              </a:rPr>
              <a:t>летние каникулы это не только самое любимое время года для наших малышей, но и самое подходящее время для того, чтобы накопить положительные эмоциональные ресурсы на весь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Самые простейшие </a:t>
            </a:r>
            <a:r>
              <a:rPr lang="ru-RU" dirty="0" smtClean="0"/>
              <a:t>развлечения: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061048"/>
          </a:xfrm>
        </p:spPr>
        <p:txBody>
          <a:bodyPr>
            <a:normAutofit/>
          </a:bodyPr>
          <a:lstStyle/>
          <a:p>
            <a:r>
              <a:rPr lang="ru-RU" sz="2800" dirty="0"/>
              <a:t>обдувание одуванчиков; </a:t>
            </a:r>
            <a:endParaRPr lang="ru-RU" sz="2800" dirty="0" smtClean="0"/>
          </a:p>
          <a:p>
            <a:r>
              <a:rPr lang="ru-RU" sz="2800" dirty="0" smtClean="0"/>
              <a:t>пускание </a:t>
            </a:r>
            <a:r>
              <a:rPr lang="ru-RU" sz="2800" dirty="0"/>
              <a:t>мыльных пузырей; </a:t>
            </a:r>
            <a:endParaRPr lang="ru-RU" sz="2800" dirty="0" smtClean="0"/>
          </a:p>
          <a:p>
            <a:r>
              <a:rPr lang="ru-RU" sz="2800" dirty="0" smtClean="0"/>
              <a:t>надувание </a:t>
            </a:r>
            <a:r>
              <a:rPr lang="ru-RU" sz="2800" dirty="0"/>
              <a:t>воздушных шариков; </a:t>
            </a:r>
            <a:endParaRPr lang="ru-RU" sz="2800" dirty="0" smtClean="0"/>
          </a:p>
          <a:p>
            <a:r>
              <a:rPr lang="ru-RU" sz="2800" dirty="0" smtClean="0"/>
              <a:t>ныряние </a:t>
            </a:r>
            <a:r>
              <a:rPr lang="ru-RU" sz="2800" dirty="0"/>
              <a:t>в воду ; </a:t>
            </a:r>
            <a:endParaRPr lang="ru-RU" sz="2800" dirty="0" smtClean="0"/>
          </a:p>
          <a:p>
            <a:r>
              <a:rPr lang="ru-RU" sz="2800" dirty="0" smtClean="0"/>
              <a:t>игра </a:t>
            </a:r>
            <a:r>
              <a:rPr lang="ru-RU" sz="2800" dirty="0"/>
              <a:t>на музыкальных инструментах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(</a:t>
            </a:r>
            <a:r>
              <a:rPr lang="ru-RU" sz="2800" dirty="0"/>
              <a:t>дудках, трубах, флейтах,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губных </a:t>
            </a:r>
            <a:r>
              <a:rPr lang="ru-RU" sz="2800" dirty="0"/>
              <a:t>гармошках)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733256"/>
            <a:ext cx="799288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Развиваем речевое дыхание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251520" y="4941168"/>
            <a:ext cx="1115616" cy="79208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s403921.userapi.com/v403921222/34ce/-PJ4Ysv8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70738"/>
            <a:ext cx="2664296" cy="1998222"/>
          </a:xfrm>
          <a:prstGeom prst="rect">
            <a:avLst/>
          </a:prstGeom>
          <a:noFill/>
        </p:spPr>
      </p:pic>
      <p:pic>
        <p:nvPicPr>
          <p:cNvPr id="1028" name="Picture 4" descr="http://polki.pl/work/privateimages/formats/V5_MT_LIFE/118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67037"/>
            <a:ext cx="2518842" cy="1891070"/>
          </a:xfrm>
          <a:prstGeom prst="rect">
            <a:avLst/>
          </a:prstGeom>
          <a:noFill/>
        </p:spPr>
      </p:pic>
      <p:pic>
        <p:nvPicPr>
          <p:cNvPr id="1030" name="Picture 6" descr="http://www.pronk.ru/files/news_images/2011/10/11/news3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2044392" cy="1725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>
            <a:normAutofit fontScale="90000"/>
          </a:bodyPr>
          <a:lstStyle/>
          <a:p>
            <a:r>
              <a:rPr lang="ru-RU" sz="3600" b="1" u="sng" dirty="0"/>
              <a:t>Игровые упражнения </a:t>
            </a: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>для </a:t>
            </a:r>
            <a:r>
              <a:rPr lang="ru-RU" sz="3600" b="1" u="sng" dirty="0"/>
              <a:t>развития речевого дыхания:</a:t>
            </a:r>
            <a:r>
              <a:rPr lang="ru-RU" sz="4000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6840760" cy="52562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600" b="1" dirty="0"/>
              <a:t>Игра «Кто дольше»</a:t>
            </a:r>
            <a:r>
              <a:rPr lang="ru-RU" sz="2600" dirty="0"/>
              <a:t> - с помощью плавного длительного выдоха подуйте вместе с ребёнком на лежащий на столе ватный шарик. То же самое может сделать малыш, сдув ватку со своей ладошки. </a:t>
            </a:r>
          </a:p>
          <a:p>
            <a:pPr>
              <a:lnSpc>
                <a:spcPct val="90000"/>
              </a:lnSpc>
            </a:pPr>
            <a:endParaRPr lang="ru-RU" sz="2600" b="1" dirty="0"/>
          </a:p>
          <a:p>
            <a:pPr>
              <a:lnSpc>
                <a:spcPct val="90000"/>
              </a:lnSpc>
            </a:pPr>
            <a:r>
              <a:rPr lang="ru-RU" sz="2600" b="1" dirty="0"/>
              <a:t>Игра «Буря в стаканчике»</a:t>
            </a:r>
            <a:r>
              <a:rPr lang="ru-RU" sz="2600" dirty="0"/>
              <a:t> - ребёнок дует через соломинку в стакан, наполовину наполненный водой. </a:t>
            </a:r>
            <a:endParaRPr lang="ru-RU" sz="2600" dirty="0" smtClean="0"/>
          </a:p>
          <a:p>
            <a:pPr>
              <a:lnSpc>
                <a:spcPct val="90000"/>
              </a:lnSpc>
            </a:pPr>
            <a:endParaRPr lang="ru-RU" sz="2600" dirty="0"/>
          </a:p>
          <a:p>
            <a:pPr>
              <a:lnSpc>
                <a:spcPct val="90000"/>
              </a:lnSpc>
            </a:pPr>
            <a:r>
              <a:rPr lang="ru-RU" sz="2600" dirty="0"/>
              <a:t>Очень полезны для тренировки речевого дыхания игровые упражнения, связанные </a:t>
            </a:r>
            <a:r>
              <a:rPr lang="ru-RU" sz="2600" b="1" dirty="0"/>
              <a:t>с </a:t>
            </a:r>
            <a:r>
              <a:rPr lang="ru-RU" sz="2600" b="1" dirty="0" err="1"/>
              <a:t>пропеванием</a:t>
            </a:r>
            <a:r>
              <a:rPr lang="ru-RU" sz="2600" b="1" dirty="0"/>
              <a:t> на одном выдохе</a:t>
            </a:r>
            <a:r>
              <a:rPr lang="ru-RU" sz="2600" dirty="0"/>
              <a:t> гласных звуков и слогов: </a:t>
            </a:r>
            <a:r>
              <a:rPr lang="ru-RU" sz="2600" dirty="0" err="1"/>
              <a:t>ау-ау-ау-ау</a:t>
            </a:r>
            <a:r>
              <a:rPr lang="ru-RU" sz="2600" dirty="0"/>
              <a:t>; </a:t>
            </a:r>
            <a:r>
              <a:rPr lang="ru-RU" sz="2600" dirty="0" err="1"/>
              <a:t>ИА-иа-иа-иа</a:t>
            </a:r>
            <a:r>
              <a:rPr lang="ru-RU" sz="2600" dirty="0"/>
              <a:t>;  </a:t>
            </a:r>
            <a:r>
              <a:rPr lang="ru-RU" sz="2600" dirty="0" smtClean="0"/>
              <a:t> </a:t>
            </a:r>
            <a:r>
              <a:rPr lang="ru-RU" sz="2600" dirty="0" err="1" smtClean="0"/>
              <a:t>Ту-ту-ту-Ту-ту-ту</a:t>
            </a:r>
            <a:r>
              <a:rPr lang="ru-RU" sz="2600" dirty="0" smtClean="0"/>
              <a:t> </a:t>
            </a:r>
            <a:r>
              <a:rPr lang="ru-RU" sz="2600" dirty="0"/>
              <a:t>и т. д. </a:t>
            </a:r>
          </a:p>
        </p:txBody>
      </p:sp>
      <p:pic>
        <p:nvPicPr>
          <p:cNvPr id="8194" name="Picture 2" descr="http://img.babyblog.ru/1/1/b/11b4d957c17525ecc5fc30449c1ef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060848"/>
            <a:ext cx="2299988" cy="306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5400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Перебирание </a:t>
            </a:r>
            <a:r>
              <a:rPr lang="ru-RU" dirty="0"/>
              <a:t>круп (ракушек, камешков</a:t>
            </a:r>
            <a:r>
              <a:rPr lang="ru-RU" dirty="0" smtClean="0"/>
              <a:t>); </a:t>
            </a:r>
          </a:p>
          <a:p>
            <a:r>
              <a:rPr lang="ru-RU" dirty="0"/>
              <a:t>р</a:t>
            </a:r>
            <a:r>
              <a:rPr lang="ru-RU" dirty="0" smtClean="0"/>
              <a:t>исунки на крупе;</a:t>
            </a:r>
          </a:p>
          <a:p>
            <a:r>
              <a:rPr lang="ru-RU" dirty="0" smtClean="0"/>
              <a:t>плетение </a:t>
            </a:r>
            <a:r>
              <a:rPr lang="ru-RU" dirty="0"/>
              <a:t>веночков; </a:t>
            </a:r>
            <a:endParaRPr lang="ru-RU" dirty="0" smtClean="0"/>
          </a:p>
          <a:p>
            <a:r>
              <a:rPr lang="ru-RU" dirty="0" smtClean="0"/>
              <a:t>собирание бус, например, из макарон; </a:t>
            </a:r>
          </a:p>
          <a:p>
            <a:r>
              <a:rPr lang="ru-RU" dirty="0" smtClean="0"/>
              <a:t>игры </a:t>
            </a:r>
            <a:r>
              <a:rPr lang="ru-RU" dirty="0"/>
              <a:t>с </a:t>
            </a:r>
            <a:r>
              <a:rPr lang="ru-RU" dirty="0" smtClean="0"/>
              <a:t>песком;</a:t>
            </a:r>
          </a:p>
          <a:p>
            <a:r>
              <a:rPr lang="ru-RU" dirty="0"/>
              <a:t>и</a:t>
            </a:r>
            <a:r>
              <a:rPr lang="ru-RU" dirty="0" smtClean="0"/>
              <a:t>гры с прищепками.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5733256"/>
            <a:ext cx="7992888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Развиваем мелкую моторику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95536" y="5013176"/>
            <a:ext cx="1008112" cy="72008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img1.liveinternet.ru/images/attach/c/4/79/323/79323479_large_c49d26c0c8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2915817" cy="1940841"/>
          </a:xfrm>
          <a:prstGeom prst="rect">
            <a:avLst/>
          </a:prstGeom>
          <a:noFill/>
        </p:spPr>
      </p:pic>
      <p:pic>
        <p:nvPicPr>
          <p:cNvPr id="27652" name="Picture 4" descr="http://ic.pics.livejournal.com/songnomik/59893662/170131/17013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1009"/>
            <a:ext cx="2520280" cy="1417658"/>
          </a:xfrm>
          <a:prstGeom prst="rect">
            <a:avLst/>
          </a:prstGeom>
          <a:noFill/>
        </p:spPr>
      </p:pic>
      <p:pic>
        <p:nvPicPr>
          <p:cNvPr id="27654" name="Picture 6" descr="http://fullref.ru/files/23/5334c702d7dd04a57d0b838c8d515880.html_files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2855640" cy="2141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/>
              <a:t>Игры для развитие тонких движений пальцев рук:</a:t>
            </a:r>
          </a:p>
        </p:txBody>
      </p:sp>
      <p:pic>
        <p:nvPicPr>
          <p:cNvPr id="35845" name="Picture 5" descr="Сказки на кончиках пальцев. Пальчиковые игры по мотивам народных и авторских сказок &quot;Ладушки&quot;, &quot;Сорока&quot;, &quot;Этот пальч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484313"/>
            <a:ext cx="5048250" cy="2562225"/>
          </a:xfrm>
          <a:prstGeom prst="rect">
            <a:avLst/>
          </a:prstGeom>
          <a:noFill/>
        </p:spPr>
      </p:pic>
      <p:pic>
        <p:nvPicPr>
          <p:cNvPr id="35847" name="Picture 7" descr="Сказки на кончиках пальцев. Пальчиковые игры по мотивам народных и авторских сказок &quot;Ладушки&quot;, &quot;Сорока&quot;, &quot;Этот пальчи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4076700"/>
            <a:ext cx="5048250" cy="2562225"/>
          </a:xfrm>
          <a:prstGeom prst="rect">
            <a:avLst/>
          </a:prstGeom>
          <a:noFill/>
        </p:spPr>
      </p:pic>
      <p:pic>
        <p:nvPicPr>
          <p:cNvPr id="35849" name="Picture 9" descr="Аленький цветоч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9050"/>
            <a:ext cx="4562475" cy="3028950"/>
          </a:xfrm>
          <a:prstGeom prst="rect">
            <a:avLst/>
          </a:prstGeom>
          <a:noFill/>
        </p:spPr>
      </p:pic>
      <p:pic>
        <p:nvPicPr>
          <p:cNvPr id="35851" name="Picture 11" descr="english-zayka.ru - Part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052513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98686"/>
          </a:xfrm>
        </p:spPr>
        <p:txBody>
          <a:bodyPr>
            <a:normAutofit fontScale="90000"/>
          </a:bodyPr>
          <a:lstStyle/>
          <a:p>
            <a:r>
              <a:rPr lang="ru-RU" sz="3600" b="1" u="sng" dirty="0"/>
              <a:t>Игры для обогащения словарного запаса: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6624637" cy="47418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r>
              <a:rPr lang="ru-RU" sz="3000" dirty="0"/>
              <a:t>Займитесь вместе с рёбенком </a:t>
            </a:r>
            <a:r>
              <a:rPr lang="ru-RU" sz="3000" b="1" i="1" dirty="0"/>
              <a:t>изготовлением альбома с фотографиями самого ребёнка:</a:t>
            </a:r>
            <a:r>
              <a:rPr lang="ru-RU" sz="3000" dirty="0"/>
              <a:t> как он ест, гуляет, спит, играет и т. п. </a:t>
            </a:r>
          </a:p>
          <a:p>
            <a:pPr>
              <a:buFontTx/>
              <a:buNone/>
            </a:pPr>
            <a:r>
              <a:rPr lang="ru-RU" sz="3000" dirty="0"/>
              <a:t>   Разглядывая ваш альбом, </a:t>
            </a:r>
            <a:r>
              <a:rPr lang="ru-RU" sz="3000" b="1" i="1" dirty="0"/>
              <a:t>задавайте вопросы</a:t>
            </a:r>
            <a:r>
              <a:rPr lang="ru-RU" sz="3000" dirty="0"/>
              <a:t>, а если ребёнок еще мало говорит, то сами же на них </a:t>
            </a:r>
            <a:r>
              <a:rPr lang="ru-RU" sz="3000" b="1" i="1" dirty="0"/>
              <a:t>отвечайте</a:t>
            </a:r>
            <a:r>
              <a:rPr lang="ru-RU" sz="3000" dirty="0"/>
              <a:t>.</a:t>
            </a:r>
          </a:p>
        </p:txBody>
      </p:sp>
      <p:pic>
        <p:nvPicPr>
          <p:cNvPr id="33797" name="Picture 5" descr="РОДИТЕЛЯМ - sidorovodss Jimdo-Pag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159125" cy="275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Вырезайте, фотографируйте или </a:t>
            </a:r>
            <a:r>
              <a:rPr lang="ru-RU" b="1" i="1"/>
              <a:t>подбирайте походящие картинки</a:t>
            </a:r>
            <a:r>
              <a:rPr lang="ru-RU"/>
              <a:t> из старых журналов, раскрасок </a:t>
            </a:r>
            <a:r>
              <a:rPr lang="ru-RU" b="1" i="1"/>
              <a:t>по темам занятий</a:t>
            </a:r>
            <a:r>
              <a:rPr lang="ru-RU"/>
              <a:t>, таких как «Мебель», «Посуда», «Одежда», «Овощи», «Фрукты», «Животные» и т. п. </a:t>
            </a:r>
          </a:p>
        </p:txBody>
      </p:sp>
      <p:pic>
        <p:nvPicPr>
          <p:cNvPr id="34821" name="Picture 5" descr="Дидактическая игра по развитию речи &quot;Фруктовый сок&quot; - Для в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573463"/>
            <a:ext cx="5305425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8683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Словесные игры на прогулке: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412776"/>
            <a:ext cx="7992888" cy="51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</a:t>
            </a:r>
            <a:r>
              <a:rPr lang="ru-RU" sz="2800" b="1" dirty="0" smtClean="0"/>
              <a:t>1. Игра «Назови детенышей».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Взрослый называет животное, а ребенок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детенышей.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У волка – волчонок, у лисы – лисенок,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У коровы – теленок, у овцы- ягненок и т.д.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2. Игра «Один - много».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Взрослый называет 1 предмет, а ребенок – много.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1 дом- много домов, 1 двор – много дворов,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1 лист – много листьев и т. д.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859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развивать речь дошкольников  в летний период</vt:lpstr>
      <vt:lpstr>Слайд 2</vt:lpstr>
      <vt:lpstr>Самые простейшие развлечения:</vt:lpstr>
      <vt:lpstr>Игровые упражнения  для развития речевого дыхания: </vt:lpstr>
      <vt:lpstr>Слайд 5</vt:lpstr>
      <vt:lpstr>Игры для развитие тонких движений пальцев рук:</vt:lpstr>
      <vt:lpstr>Игры для обогащения словарного запаса:</vt:lpstr>
      <vt:lpstr>Слайд 8</vt:lpstr>
      <vt:lpstr>Словесные игры на прогулке:</vt:lpstr>
      <vt:lpstr>Слайд 10</vt:lpstr>
      <vt:lpstr>Слайд 11</vt:lpstr>
      <vt:lpstr>Игра «Три поросёнка»</vt:lpstr>
      <vt:lpstr>Слайд 13</vt:lpstr>
      <vt:lpstr>Важно помнить!</vt:lpstr>
      <vt:lpstr>Если ваш ребёнок мало и плохо говорит…</vt:lpstr>
      <vt:lpstr>Слайд 16</vt:lpstr>
      <vt:lpstr>Список источников: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развивать речь дошкольников  в летний период</dc:title>
  <dc:creator>WORK</dc:creator>
  <cp:lastModifiedBy>WORK</cp:lastModifiedBy>
  <cp:revision>3</cp:revision>
  <dcterms:created xsi:type="dcterms:W3CDTF">2015-06-17T03:56:53Z</dcterms:created>
  <dcterms:modified xsi:type="dcterms:W3CDTF">2015-06-17T04:04:26Z</dcterms:modified>
</cp:coreProperties>
</file>