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5/7/2014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717957" y="4547751"/>
            <a:ext cx="7772400" cy="468548"/>
          </a:xfrm>
        </p:spPr>
        <p:txBody>
          <a:bodyPr>
            <a:noAutofit/>
          </a:bodyPr>
          <a:lstStyle/>
          <a:p>
            <a:r>
              <a:rPr lang="ru-RU" sz="3200" dirty="0" smtClean="0"/>
              <a:t>КРЫМ в истории РОССИИ</a:t>
            </a:r>
            <a:endParaRPr lang="ru-RU" sz="32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2253" y="492433"/>
            <a:ext cx="3660401" cy="289758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23383" y="492433"/>
            <a:ext cx="4379408" cy="2897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8861" y="3722654"/>
            <a:ext cx="42904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«МЫ – ВМЕСТЕ!»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67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1041" r="-255"/>
          <a:stretch>
            <a:fillRect/>
          </a:stretch>
        </p:blipFill>
        <p:spPr>
          <a:xfrm>
            <a:off x="334297" y="2694144"/>
            <a:ext cx="5879690" cy="345069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ru-RU" sz="3600" dirty="0" smtClean="0"/>
              <a:t>Присоединение Крыма к России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87027" y="2820853"/>
            <a:ext cx="253461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Русско-турецкая война 1768-74 годов положила конец османскому господству, и по </a:t>
            </a:r>
            <a:r>
              <a:rPr lang="ru-RU" sz="1400" dirty="0" err="1"/>
              <a:t>Кючук-Кайнарджийскому</a:t>
            </a:r>
            <a:r>
              <a:rPr lang="ru-RU" sz="1400" dirty="0"/>
              <a:t> мирному договору 1774 года Крым получил независимость от Османской империи и перешел под протекторат России. В 1783 году Крым был включен в состав Российской империи.</a:t>
            </a:r>
            <a:br>
              <a:rPr lang="ru-RU" sz="1400" dirty="0"/>
            </a:br>
            <a:r>
              <a:rPr lang="ru-RU" sz="1400" dirty="0"/>
              <a:t>На фото: </a:t>
            </a:r>
            <a:r>
              <a:rPr lang="ru-RU" sz="1400" dirty="0" err="1" smtClean="0"/>
              <a:t>Стефано</a:t>
            </a:r>
            <a:r>
              <a:rPr lang="ru-RU" sz="1400" dirty="0" smtClean="0"/>
              <a:t> </a:t>
            </a:r>
            <a:r>
              <a:rPr lang="ru-RU" sz="1400" dirty="0" err="1"/>
              <a:t>Торелли</a:t>
            </a:r>
            <a:r>
              <a:rPr lang="ru-RU" sz="1400" dirty="0"/>
              <a:t> «Победа Екатерины II над турками».</a:t>
            </a:r>
          </a:p>
        </p:txBody>
      </p:sp>
    </p:spTree>
    <p:extLst>
      <p:ext uri="{BB962C8B-B14F-4D97-AF65-F5344CB8AC3E}">
        <p14:creationId xmlns:p14="http://schemas.microsoft.com/office/powerpoint/2010/main" xmlns="" val="79700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 l="-269" r="-356"/>
          <a:stretch>
            <a:fillRect/>
          </a:stretch>
        </p:blipFill>
        <p:spPr>
          <a:xfrm>
            <a:off x="259882" y="2876276"/>
            <a:ext cx="5707781" cy="3000375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Крым в Российской империи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72258" y="2736197"/>
            <a:ext cx="27307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После присоединения Крыма к России на его территорию вошли русские войска, вблизи развалин древнего Херсонеса был заложен город Севастополь. Крымское ханство упразднялось, однако его верхушка (свыше 300 родов) влилась в состав российского дворянства и принимала участие в местном самоуправлении вновь созданной Таврической области.</a:t>
            </a:r>
            <a:br>
              <a:rPr lang="ru-RU" sz="1400" dirty="0"/>
            </a:br>
            <a:r>
              <a:rPr lang="ru-RU" sz="1400" dirty="0"/>
              <a:t>На фото: </a:t>
            </a:r>
            <a:r>
              <a:rPr lang="ru-RU" sz="1400" dirty="0" smtClean="0"/>
              <a:t>М</a:t>
            </a:r>
            <a:r>
              <a:rPr lang="ru-RU" sz="1400" dirty="0"/>
              <a:t>. </a:t>
            </a:r>
            <a:r>
              <a:rPr lang="ru-RU" sz="1400" dirty="0" smtClean="0"/>
              <a:t>Иванов “</a:t>
            </a:r>
            <a:r>
              <a:rPr lang="ru-RU" sz="1400" dirty="0"/>
              <a:t>Русский военный лагерь в Крыму”, 1783 г.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154494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487" r="-106"/>
          <a:stretch>
            <a:fillRect/>
          </a:stretch>
        </p:blipFill>
        <p:spPr>
          <a:xfrm>
            <a:off x="235974" y="2675467"/>
            <a:ext cx="5112774" cy="345069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Российской империи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37291" y="2709186"/>
            <a:ext cx="3375016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1787 году императрица Екатерина совершила свое знаменитое путешествие в Крым. В 1796 году область вошла в состав Новороссийской губернии, а в 1802 года опять выделена в самостоятельную административную единицу. В начале XIX века в Крыму развивается виноградарство (</a:t>
            </a:r>
            <a:r>
              <a:rPr lang="ru-RU" sz="1400" dirty="0" err="1"/>
              <a:t>Магарач</a:t>
            </a:r>
            <a:r>
              <a:rPr lang="ru-RU" sz="1400" dirty="0"/>
              <a:t>) и судостроение (Севастополь), прокладываются дороги. При князе Воронцове начинает обустраиваться Ялта, а южный берег Крыма превращается в курорт.</a:t>
            </a:r>
          </a:p>
          <a:p>
            <a:r>
              <a:rPr lang="ru-RU" sz="1400" dirty="0"/>
              <a:t>На фото: </a:t>
            </a:r>
            <a:r>
              <a:rPr lang="en-US" sz="1400" dirty="0"/>
              <a:t>Jan </a:t>
            </a:r>
            <a:r>
              <a:rPr lang="en-US" sz="1400" dirty="0" err="1"/>
              <a:t>Bogumil</a:t>
            </a:r>
            <a:r>
              <a:rPr lang="en-US" sz="1400" dirty="0"/>
              <a:t> </a:t>
            </a:r>
            <a:r>
              <a:rPr lang="en-US" sz="1400" dirty="0" err="1"/>
              <a:t>Plersch</a:t>
            </a:r>
            <a:r>
              <a:rPr lang="en-US" sz="1400" dirty="0"/>
              <a:t> </a:t>
            </a:r>
            <a:r>
              <a:rPr lang="ru-RU" sz="1400" dirty="0"/>
              <a:t>«Салют в честь приезда Екатерины в Крым», 1787 г.</a:t>
            </a:r>
          </a:p>
        </p:txBody>
      </p:sp>
    </p:spTree>
    <p:extLst>
      <p:ext uri="{BB962C8B-B14F-4D97-AF65-F5344CB8AC3E}">
        <p14:creationId xmlns:p14="http://schemas.microsoft.com/office/powerpoint/2010/main" xmlns="" val="3421903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215" r="-153"/>
          <a:stretch>
            <a:fillRect/>
          </a:stretch>
        </p:blipFill>
        <p:spPr>
          <a:xfrm>
            <a:off x="324465" y="2890254"/>
            <a:ext cx="5043948" cy="312848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Российской империи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46629" y="2759514"/>
            <a:ext cx="3300314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1853 году вспыхнула Крымская война, в которой Россия воевала против трех империй: Французской, Британской и Османской. Боевые действия развернулись не только на западной и южной границах России, но даже в Баренцевом море и на Камчатке. Самой горячей точкой стал Крым.</a:t>
            </a:r>
            <a:br>
              <a:rPr lang="ru-RU" sz="1400" dirty="0"/>
            </a:br>
            <a:r>
              <a:rPr lang="ru-RU" sz="1400" dirty="0"/>
              <a:t>Героическая оборона Севастополя продолжалась почти целый год, но в итоге русские были вынуждены оставить город. Во время его обороны погибли знаменитые русские полководцы Корнилов и Нахимов.</a:t>
            </a:r>
            <a:br>
              <a:rPr lang="ru-RU" sz="1400" dirty="0"/>
            </a:br>
            <a:r>
              <a:rPr lang="ru-RU" sz="1400" dirty="0"/>
              <a:t>На фото: В. Нестеренко “Оборона Севастополя”, 1967 г.</a:t>
            </a:r>
          </a:p>
        </p:txBody>
      </p:sp>
    </p:spTree>
    <p:extLst>
      <p:ext uri="{BB962C8B-B14F-4D97-AF65-F5344CB8AC3E}">
        <p14:creationId xmlns:p14="http://schemas.microsoft.com/office/powerpoint/2010/main" xmlns="" val="3506046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580103" y="2287944"/>
            <a:ext cx="3991897" cy="4305073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Российской империи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40988" y="3569739"/>
            <a:ext cx="38138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Специально для участников обороны Севастополя была учреждена медаль «За защиту Севастополя», которая была первой в истории России медалью, выдававшаяся не за взятие или победу, а за оборону.</a:t>
            </a:r>
          </a:p>
        </p:txBody>
      </p:sp>
    </p:spTree>
    <p:extLst>
      <p:ext uri="{BB962C8B-B14F-4D97-AF65-F5344CB8AC3E}">
        <p14:creationId xmlns:p14="http://schemas.microsoft.com/office/powerpoint/2010/main" xmlns="" val="3189049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57200" y="2675467"/>
            <a:ext cx="5137355" cy="345069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Российской империи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98747" y="2782277"/>
            <a:ext cx="310422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“День Балаклавы” навсегда вошел черной датой в военную историю Англии. В результате атаки кавалерии на позицию русских под Балаклавой она почти вся полегла. На поле боя остались многие представители английской аристократии, а фраза “Атака легкой кавалерии” стала нарицательной.</a:t>
            </a:r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Ричард </a:t>
            </a:r>
            <a:r>
              <a:rPr lang="ru-RU" sz="1400" dirty="0" err="1"/>
              <a:t>Вудвилл</a:t>
            </a:r>
            <a:r>
              <a:rPr lang="ru-RU" sz="1400" dirty="0"/>
              <a:t> “Атака легкой кавалерии”, 1897 г. </a:t>
            </a:r>
          </a:p>
        </p:txBody>
      </p:sp>
    </p:spTree>
    <p:extLst>
      <p:ext uri="{BB962C8B-B14F-4D97-AF65-F5344CB8AC3E}">
        <p14:creationId xmlns:p14="http://schemas.microsoft.com/office/powerpoint/2010/main" xmlns="" val="449954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573" r="303"/>
          <a:stretch>
            <a:fillRect/>
          </a:stretch>
        </p:blipFill>
        <p:spPr>
          <a:xfrm>
            <a:off x="457200" y="2568102"/>
            <a:ext cx="5373329" cy="3642108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Российской империи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25570" y="2699675"/>
            <a:ext cx="2758724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Захватив Крым, союзники начали вывозить в свои музеи местные культурно-исторические ценности.</a:t>
            </a:r>
            <a:br>
              <a:rPr lang="ru-RU" sz="1400" dirty="0"/>
            </a:br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образцы древнего искусства, вывезенные англичанами из Севастополя.</a:t>
            </a:r>
          </a:p>
        </p:txBody>
      </p:sp>
    </p:spTree>
    <p:extLst>
      <p:ext uri="{BB962C8B-B14F-4D97-AF65-F5344CB8AC3E}">
        <p14:creationId xmlns:p14="http://schemas.microsoft.com/office/powerpoint/2010/main" xmlns="" val="2764132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180" r="-153"/>
          <a:stretch>
            <a:fillRect/>
          </a:stretch>
        </p:blipFill>
        <p:spPr>
          <a:xfrm>
            <a:off x="457200" y="2465378"/>
            <a:ext cx="4980039" cy="3660785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Российской империи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24045" y="2825812"/>
            <a:ext cx="318826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результате Крымской войны Россия потеряла влияние на Балканах и временно лишилась Черноморского флота, однако Крым остался русским.</a:t>
            </a:r>
            <a:br>
              <a:rPr lang="ru-RU" sz="1400" dirty="0"/>
            </a:br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</a:t>
            </a:r>
            <a:r>
              <a:rPr lang="ru-RU" sz="1400" dirty="0" smtClean="0"/>
              <a:t>памятник </a:t>
            </a:r>
            <a:r>
              <a:rPr lang="ru-RU" sz="1400" dirty="0"/>
              <a:t>павшим русским и французским солдатам на на месте их общей братской могилы. Малахов курган, Севастополь.</a:t>
            </a:r>
          </a:p>
        </p:txBody>
      </p:sp>
    </p:spTree>
    <p:extLst>
      <p:ext uri="{BB962C8B-B14F-4D97-AF65-F5344CB8AC3E}">
        <p14:creationId xmlns:p14="http://schemas.microsoft.com/office/powerpoint/2010/main" xmlns="" val="162417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372" r="780"/>
          <a:stretch>
            <a:fillRect/>
          </a:stretch>
        </p:blipFill>
        <p:spPr>
          <a:xfrm>
            <a:off x="314632" y="2670826"/>
            <a:ext cx="5584723" cy="3567400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Российской империи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69542" y="2673372"/>
            <a:ext cx="2861439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1874 году Симферополь был соединен с Александровском железной дорогой. Курортный статус Крыма повысился после того, как в Ливадии появилась летняя царская резиденция </a:t>
            </a:r>
            <a:r>
              <a:rPr lang="ru-RU" sz="1400" dirty="0" err="1"/>
              <a:t>Ливадийский</a:t>
            </a:r>
            <a:r>
              <a:rPr lang="ru-RU" sz="1400" dirty="0"/>
              <a:t> дворец.</a:t>
            </a:r>
            <a:br>
              <a:rPr lang="ru-RU" sz="1400" dirty="0"/>
            </a:br>
            <a:r>
              <a:rPr lang="ru-RU" sz="1400" dirty="0"/>
              <a:t>Население Крыма в 1897 году:</a:t>
            </a:r>
            <a:br>
              <a:rPr lang="ru-RU" sz="1400" dirty="0"/>
            </a:br>
            <a:r>
              <a:rPr lang="ru-RU" sz="1400" dirty="0"/>
              <a:t>русские – 404 </a:t>
            </a:r>
            <a:r>
              <a:rPr lang="ru-RU" sz="1400" dirty="0" err="1"/>
              <a:t>тыс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татары </a:t>
            </a:r>
            <a:r>
              <a:rPr lang="ru-RU" sz="1400" dirty="0"/>
              <a:t>– 197 </a:t>
            </a:r>
            <a:r>
              <a:rPr lang="ru-RU" sz="1400" dirty="0" err="1"/>
              <a:t>тыс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украинцы – 61 </a:t>
            </a:r>
            <a:r>
              <a:rPr lang="ru-RU" sz="1400" dirty="0" err="1"/>
              <a:t>тыс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евреи – 55 </a:t>
            </a:r>
            <a:r>
              <a:rPr lang="ru-RU" sz="1400" dirty="0" err="1"/>
              <a:t>тыс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греки – 18 </a:t>
            </a:r>
            <a:r>
              <a:rPr lang="ru-RU" sz="1400" dirty="0" err="1"/>
              <a:t>тыс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 smtClean="0"/>
          </a:p>
          <a:p>
            <a:endParaRPr lang="ru-RU" sz="1400" dirty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</a:t>
            </a:r>
            <a:r>
              <a:rPr lang="ru-RU" sz="1400" dirty="0" err="1"/>
              <a:t>Ливадийский</a:t>
            </a:r>
            <a:r>
              <a:rPr lang="ru-RU" sz="1400" dirty="0"/>
              <a:t> дворец.</a:t>
            </a:r>
          </a:p>
        </p:txBody>
      </p:sp>
    </p:spTree>
    <p:extLst>
      <p:ext uri="{BB962C8B-B14F-4D97-AF65-F5344CB8AC3E}">
        <p14:creationId xmlns:p14="http://schemas.microsoft.com/office/powerpoint/2010/main" xmlns="" val="1879075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89" r="-501"/>
          <a:stretch>
            <a:fillRect/>
          </a:stretch>
        </p:blipFill>
        <p:spPr>
          <a:xfrm>
            <a:off x="457200" y="2675467"/>
            <a:ext cx="5402826" cy="345069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</a:t>
            </a:r>
            <a:r>
              <a:rPr lang="ru-RU" sz="3200" dirty="0" smtClean="0"/>
              <a:t>во время Гражданской войны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22853" y="2727730"/>
            <a:ext cx="2898791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годы Гражданской войны на территории Крыма несколько раз сменяют друг друга «белые» и «красные» правительства, в том числе Советская Социалистическая Республика Тавриды, Крымская Советская Социалистическая Республика и др.</a:t>
            </a:r>
            <a:br>
              <a:rPr lang="ru-RU" sz="1400" dirty="0"/>
            </a:br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команда танка «</a:t>
            </a:r>
            <a:r>
              <a:rPr lang="ru-RU" sz="1400" dirty="0" err="1"/>
              <a:t>Генералъ</a:t>
            </a:r>
            <a:r>
              <a:rPr lang="ru-RU" sz="1400" dirty="0"/>
              <a:t> </a:t>
            </a:r>
            <a:r>
              <a:rPr lang="ru-RU" sz="1400" dirty="0" err="1"/>
              <a:t>Дроздовскій</a:t>
            </a:r>
            <a:r>
              <a:rPr lang="ru-RU" sz="1400" dirty="0"/>
              <a:t>». Сентябрь 1919 г.</a:t>
            </a:r>
          </a:p>
        </p:txBody>
      </p:sp>
    </p:spTree>
    <p:extLst>
      <p:ext uri="{BB962C8B-B14F-4D97-AF65-F5344CB8AC3E}">
        <p14:creationId xmlns:p14="http://schemas.microsoft.com/office/powerpoint/2010/main" xmlns="" val="1989822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3833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История Крыма с древних времён</a:t>
            </a:r>
            <a:endParaRPr lang="ru-RU" sz="3200" dirty="0"/>
          </a:p>
        </p:txBody>
      </p:sp>
      <p:pic>
        <p:nvPicPr>
          <p:cNvPr id="4" name="Рисунок 133" descr="оспорское царство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53" y="3310717"/>
            <a:ext cx="5020058" cy="23375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48275" y="5490808"/>
            <a:ext cx="305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 фото: роспись саркофага времен </a:t>
            </a:r>
            <a:r>
              <a:rPr lang="ru-RU" sz="1400" dirty="0" err="1"/>
              <a:t>Боспорского</a:t>
            </a:r>
            <a:r>
              <a:rPr lang="ru-RU" sz="1400" dirty="0"/>
              <a:t> царства.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7368" y="29981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48275" y="2675467"/>
            <a:ext cx="31414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первом тысячелетии до н.э. в Крыму, населенному племенами скифов и </a:t>
            </a:r>
            <a:r>
              <a:rPr lang="ru-RU" sz="1400" dirty="0" err="1"/>
              <a:t>тавров</a:t>
            </a:r>
            <a:r>
              <a:rPr lang="ru-RU" sz="1400" dirty="0"/>
              <a:t>, начали появляться греческие колонии. В результате греческой экспансии в </a:t>
            </a:r>
            <a:r>
              <a:rPr lang="en-US" sz="1400" dirty="0" smtClean="0"/>
              <a:t>V</a:t>
            </a:r>
            <a:r>
              <a:rPr lang="ru-RU" sz="1400" dirty="0" smtClean="0"/>
              <a:t> </a:t>
            </a:r>
            <a:r>
              <a:rPr lang="ru-RU" sz="1400" dirty="0"/>
              <a:t>веке до н.э. территория полуострова стала частью двух государств – Херсонеса Таврического и </a:t>
            </a:r>
            <a:r>
              <a:rPr lang="ru-RU" sz="1400" dirty="0" err="1"/>
              <a:t>Боспорского</a:t>
            </a:r>
            <a:r>
              <a:rPr lang="ru-RU" sz="1400" dirty="0"/>
              <a:t> царства.</a:t>
            </a:r>
            <a:br>
              <a:rPr lang="ru-RU" sz="1400" dirty="0"/>
            </a:br>
            <a:r>
              <a:rPr lang="ru-RU" sz="1400" dirty="0"/>
              <a:t>В </a:t>
            </a:r>
            <a:r>
              <a:rPr lang="en-US" sz="1400" dirty="0" smtClean="0"/>
              <a:t>III</a:t>
            </a:r>
            <a:r>
              <a:rPr lang="ru-RU" sz="1400" dirty="0" smtClean="0"/>
              <a:t> </a:t>
            </a:r>
            <a:r>
              <a:rPr lang="ru-RU" sz="1400" dirty="0"/>
              <a:t>веке до н.э. скифы основали город </a:t>
            </a:r>
            <a:r>
              <a:rPr lang="ru-RU" sz="1400" dirty="0" err="1"/>
              <a:t>Неаполис</a:t>
            </a:r>
            <a:r>
              <a:rPr lang="ru-RU" sz="1400" dirty="0"/>
              <a:t>, или Неаполь Скифский (рядом с современным Симферополем).</a:t>
            </a:r>
          </a:p>
        </p:txBody>
      </p:sp>
    </p:spTree>
    <p:extLst>
      <p:ext uri="{BB962C8B-B14F-4D97-AF65-F5344CB8AC3E}">
        <p14:creationId xmlns:p14="http://schemas.microsoft.com/office/powerpoint/2010/main" xmlns="" val="2542269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1269" r="48"/>
          <a:stretch>
            <a:fillRect/>
          </a:stretch>
        </p:blipFill>
        <p:spPr>
          <a:xfrm>
            <a:off x="324465" y="2675467"/>
            <a:ext cx="5555225" cy="345069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во время Гражданской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60204" y="3057959"/>
            <a:ext cx="279607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После поражения Белого движения в октябре 1920 Крым был завоёван Красной армией и включён в состав РСФСР как Автономная Крымская Советская Социалистическая Республика. В захваченном Крыму большевики учинили массовый террор, в результате которого погибло, по разным данным, от 20 до 120 тысяч человек.</a:t>
            </a:r>
          </a:p>
        </p:txBody>
      </p:sp>
    </p:spTree>
    <p:extLst>
      <p:ext uri="{BB962C8B-B14F-4D97-AF65-F5344CB8AC3E}">
        <p14:creationId xmlns:p14="http://schemas.microsoft.com/office/powerpoint/2010/main" xmlns="" val="2280021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1077" r="139"/>
          <a:stretch>
            <a:fillRect/>
          </a:stretch>
        </p:blipFill>
        <p:spPr>
          <a:xfrm>
            <a:off x="324465" y="2894951"/>
            <a:ext cx="4719483" cy="3165842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Крым в годы Великой Отечественной войны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01131" y="2617476"/>
            <a:ext cx="3720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Осенью 1941 года началась немецкая оккупация Крыма.</a:t>
            </a:r>
            <a:br>
              <a:rPr lang="ru-RU" sz="1400" dirty="0"/>
            </a:br>
            <a:r>
              <a:rPr lang="ru-RU" sz="1400" dirty="0"/>
              <a:t>«Крым должен быть освобождён от всех чужаков и заселён немцами» — заявил Гитлер на совещании в ставке 19 июля 1941 года. По его предложению, Крым превращался в имперскую область </a:t>
            </a:r>
            <a:r>
              <a:rPr lang="ru-RU" sz="1400" dirty="0" err="1"/>
              <a:t>Готенланд</a:t>
            </a:r>
            <a:r>
              <a:rPr lang="ru-RU" sz="1400" dirty="0"/>
              <a:t> (страна готов). Центр области — Симферополь — переименовывался в </a:t>
            </a:r>
            <a:r>
              <a:rPr lang="ru-RU" sz="1400" dirty="0" err="1"/>
              <a:t>Готсбург</a:t>
            </a:r>
            <a:r>
              <a:rPr lang="ru-RU" sz="1400" dirty="0"/>
              <a:t> (город готов), а Севастополь получил название </a:t>
            </a:r>
            <a:r>
              <a:rPr lang="ru-RU" sz="1400" dirty="0" err="1"/>
              <a:t>Теодорихсхафен</a:t>
            </a:r>
            <a:r>
              <a:rPr lang="ru-RU" sz="1400" dirty="0"/>
              <a:t> (гавань </a:t>
            </a:r>
            <a:r>
              <a:rPr lang="ru-RU" sz="1400" dirty="0" err="1"/>
              <a:t>Теодориха</a:t>
            </a:r>
            <a:r>
              <a:rPr lang="ru-RU" sz="1400" dirty="0"/>
              <a:t>, короля остготов, жившего в 493—526 гг.). По проекту </a:t>
            </a:r>
            <a:r>
              <a:rPr lang="ru-RU" sz="1400" dirty="0" err="1"/>
              <a:t>Гиммлера</a:t>
            </a:r>
            <a:r>
              <a:rPr lang="ru-RU" sz="1400" dirty="0"/>
              <a:t>, Крым присоединялся непосредственно к Германии.</a:t>
            </a:r>
            <a:br>
              <a:rPr lang="ru-RU" sz="1400" dirty="0"/>
            </a:br>
            <a:r>
              <a:rPr lang="ru-RU" sz="1400" dirty="0"/>
              <a:t>На фото: немецкие солдаты ведут наблюдение за советскими позициями из траншеи на </a:t>
            </a:r>
            <a:r>
              <a:rPr lang="ru-RU" sz="1400" dirty="0" err="1"/>
              <a:t>Перекопском</a:t>
            </a:r>
            <a:r>
              <a:rPr lang="ru-RU" sz="1400" dirty="0"/>
              <a:t> перешейке.</a:t>
            </a:r>
          </a:p>
        </p:txBody>
      </p:sp>
    </p:spTree>
    <p:extLst>
      <p:ext uri="{BB962C8B-B14F-4D97-AF65-F5344CB8AC3E}">
        <p14:creationId xmlns:p14="http://schemas.microsoft.com/office/powerpoint/2010/main" xmlns="" val="468308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280" r="-456"/>
          <a:stretch>
            <a:fillRect/>
          </a:stretch>
        </p:blipFill>
        <p:spPr>
          <a:xfrm>
            <a:off x="457200" y="2675467"/>
            <a:ext cx="5334000" cy="345069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годы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4178" y="2961154"/>
            <a:ext cx="295481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Наиболее ожесточенные сражения в Крыму происходили в районе Севастополя. Оборона города продолжалась около восьми месяцев.</a:t>
            </a:r>
            <a:br>
              <a:rPr lang="ru-RU" sz="1400" dirty="0"/>
            </a:br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руины Севастополя.</a:t>
            </a:r>
          </a:p>
        </p:txBody>
      </p:sp>
    </p:spTree>
    <p:extLst>
      <p:ext uri="{BB962C8B-B14F-4D97-AF65-F5344CB8AC3E}">
        <p14:creationId xmlns:p14="http://schemas.microsoft.com/office/powerpoint/2010/main" xmlns="" val="4254426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1451" r="203"/>
          <a:stretch>
            <a:fillRect/>
          </a:stretch>
        </p:blipFill>
        <p:spPr>
          <a:xfrm>
            <a:off x="457200" y="2675467"/>
            <a:ext cx="5147187" cy="345069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годы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36099" y="2902100"/>
            <a:ext cx="3057532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начале июля 1942 года советские войска были вынуждены оставить Севастополь, а затем и весь полуостров. Их потери составили более 200 тыс. человек.</a:t>
            </a:r>
            <a:br>
              <a:rPr lang="ru-RU" sz="1400" dirty="0"/>
            </a:br>
            <a:r>
              <a:rPr lang="ru-RU" sz="1400" dirty="0"/>
              <a:t>За взятие Севастополя командующий 11-й армией Э. фон </a:t>
            </a:r>
            <a:r>
              <a:rPr lang="ru-RU" sz="1400" dirty="0" err="1"/>
              <a:t>Манштейн</a:t>
            </a:r>
            <a:r>
              <a:rPr lang="ru-RU" sz="1400" dirty="0"/>
              <a:t> получил звание фельдмаршала.</a:t>
            </a:r>
            <a:br>
              <a:rPr lang="ru-RU" sz="1400" dirty="0"/>
            </a:br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немецкие солдаты в разрушенном Севастополе.</a:t>
            </a:r>
          </a:p>
        </p:txBody>
      </p:sp>
    </p:spTree>
    <p:extLst>
      <p:ext uri="{BB962C8B-B14F-4D97-AF65-F5344CB8AC3E}">
        <p14:creationId xmlns:p14="http://schemas.microsoft.com/office/powerpoint/2010/main" xmlns="" val="1558312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716" r="-60"/>
          <a:stretch>
            <a:fillRect/>
          </a:stretch>
        </p:blipFill>
        <p:spPr>
          <a:xfrm>
            <a:off x="457200" y="2675467"/>
            <a:ext cx="5216013" cy="345069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годы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82787" y="2798058"/>
            <a:ext cx="30388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апреле 1944 года началось освобождение Крыма. Крымская операция завершилась полным разгромом 17-й немецкой армии, только безвозвратные потери которой в ходе боев составили более 120 тыс. человек.</a:t>
            </a:r>
            <a:br>
              <a:rPr lang="ru-RU" sz="1400" dirty="0"/>
            </a:br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партизанки, участвовавшие в освобождении Крыма. Поселок Симеиз на южном берегу Крымского полуострова. 1944 год. Автор: Павел Трошкин.</a:t>
            </a:r>
          </a:p>
        </p:txBody>
      </p:sp>
    </p:spTree>
    <p:extLst>
      <p:ext uri="{BB962C8B-B14F-4D97-AF65-F5344CB8AC3E}">
        <p14:creationId xmlns:p14="http://schemas.microsoft.com/office/powerpoint/2010/main" xmlns="" val="3011183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391"/>
          <a:stretch>
            <a:fillRect/>
          </a:stretch>
        </p:blipFill>
        <p:spPr>
          <a:xfrm>
            <a:off x="294968" y="2493394"/>
            <a:ext cx="5142271" cy="3632769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годы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77356" y="2925514"/>
            <a:ext cx="325362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мае 1944 года из Крыма были депортированы 183 </a:t>
            </a:r>
            <a:r>
              <a:rPr lang="ru-RU" sz="1400" dirty="0" err="1"/>
              <a:t>тыс</a:t>
            </a:r>
            <a:r>
              <a:rPr lang="ru-RU" sz="1400" dirty="0"/>
              <a:t> татар. В основном – в Узбекистан. Официально причиной депортации были объявлены факты коллаборационизма и сотрудничества большой части </a:t>
            </a:r>
            <a:r>
              <a:rPr lang="ru-RU" sz="1400" dirty="0" err="1" smtClean="0"/>
              <a:t>крымскотатарского</a:t>
            </a:r>
            <a:r>
              <a:rPr lang="ru-RU" sz="1400" dirty="0" smtClean="0"/>
              <a:t> </a:t>
            </a:r>
            <a:r>
              <a:rPr lang="ru-RU" sz="1400" dirty="0"/>
              <a:t>населения в период немецкой оккупации Крыма. 20 тысяч крымских татар (каждый третий призывного возраста) носили форму Третьего Рейха.</a:t>
            </a:r>
            <a:br>
              <a:rPr lang="ru-RU" sz="1400" dirty="0"/>
            </a:br>
            <a:r>
              <a:rPr lang="ru-RU" sz="1400" dirty="0"/>
              <a:t>Также депортации подверглись крымские армяне, болгары и греки.</a:t>
            </a:r>
          </a:p>
        </p:txBody>
      </p:sp>
    </p:spTree>
    <p:extLst>
      <p:ext uri="{BB962C8B-B14F-4D97-AF65-F5344CB8AC3E}">
        <p14:creationId xmlns:p14="http://schemas.microsoft.com/office/powerpoint/2010/main" xmlns="" val="1984846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57" r="637"/>
          <a:stretch>
            <a:fillRect/>
          </a:stretch>
        </p:blipFill>
        <p:spPr>
          <a:xfrm>
            <a:off x="457200" y="2675467"/>
            <a:ext cx="5825613" cy="345069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Присоединение Крыма к Украине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52390" y="2796868"/>
            <a:ext cx="2441241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1954 год – Крым передается из состава России в состав Украины. Несмотря на то, что Севастополь еще в 1948 году был выведен из состава Крымской области, получив особый статус в России, из-за юридических неточностей он перешел к Украине вместе с Крымом.</a:t>
            </a:r>
            <a:br>
              <a:rPr lang="ru-RU" sz="1400" dirty="0"/>
            </a:br>
            <a:r>
              <a:rPr lang="ru-RU" sz="1400" dirty="0"/>
              <a:t>Население Крыма в 1959 году: русские – 858 </a:t>
            </a:r>
            <a:r>
              <a:rPr lang="ru-RU" sz="1400" dirty="0" err="1"/>
              <a:t>тыс</a:t>
            </a:r>
            <a:r>
              <a:rPr lang="ru-RU" sz="1400" dirty="0"/>
              <a:t>, украинцы – 268 </a:t>
            </a:r>
            <a:r>
              <a:rPr lang="ru-RU" sz="1400" dirty="0" err="1"/>
              <a:t>тыс</a:t>
            </a:r>
            <a:r>
              <a:rPr lang="ru-RU" sz="1400" dirty="0"/>
              <a:t>, евреи – 26 тыс.</a:t>
            </a:r>
          </a:p>
        </p:txBody>
      </p:sp>
    </p:spTree>
    <p:extLst>
      <p:ext uri="{BB962C8B-B14F-4D97-AF65-F5344CB8AC3E}">
        <p14:creationId xmlns:p14="http://schemas.microsoft.com/office/powerpoint/2010/main" xmlns="" val="1309608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1198" r="752"/>
          <a:stretch>
            <a:fillRect/>
          </a:stretch>
        </p:blipFill>
        <p:spPr>
          <a:xfrm>
            <a:off x="457200" y="2675467"/>
            <a:ext cx="5589639" cy="345069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Крым после распада СССР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09609" y="2676435"/>
            <a:ext cx="2684022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6 мая 1992 года принята конституция Республики Крым и введена должность президента. По воспоминанию президента Украины Кравчука в интервью, данном им украинской программе, на тот момент официальный Киев рассматривал возможность войны с Крымом.</a:t>
            </a:r>
            <a:br>
              <a:rPr lang="ru-RU" sz="1400" dirty="0"/>
            </a:br>
            <a:r>
              <a:rPr lang="ru-RU" sz="1400" dirty="0"/>
              <a:t>В марте 1995 года решением центральных украинских властей конституция Республики Крым от 1992 года отменена, упразднено президентство в Крыму.</a:t>
            </a:r>
          </a:p>
        </p:txBody>
      </p:sp>
    </p:spTree>
    <p:extLst>
      <p:ext uri="{BB962C8B-B14F-4D97-AF65-F5344CB8AC3E}">
        <p14:creationId xmlns:p14="http://schemas.microsoft.com/office/powerpoint/2010/main" xmlns="" val="2316332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456" r="-406"/>
          <a:stretch>
            <a:fillRect/>
          </a:stretch>
        </p:blipFill>
        <p:spPr>
          <a:xfrm>
            <a:off x="457200" y="2971737"/>
            <a:ext cx="3937819" cy="2883607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Крым в составе Российской Федерации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22190" y="2679822"/>
            <a:ext cx="43087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Февраль 2014 года – в результате государственного переворота в Киеве, в Крыму произошел резкий рост пророссийской активности.</a:t>
            </a:r>
            <a:br>
              <a:rPr lang="ru-RU" sz="1400" dirty="0"/>
            </a:br>
            <a:r>
              <a:rPr lang="ru-RU" sz="1400" dirty="0"/>
              <a:t>27 февраля 2014 года Верховный совет Крыма назначил главой совета министров Сергея Аксёнова.</a:t>
            </a:r>
            <a:br>
              <a:rPr lang="ru-RU" sz="1400" dirty="0"/>
            </a:br>
            <a:r>
              <a:rPr lang="ru-RU" sz="1400" dirty="0"/>
              <a:t>11 марта 2014 года Верховный Совет Автономной Республики Крым и Севастопольский городской совет приняли Декларацию о независимости Автономной Республики Крым и города Севастополя.</a:t>
            </a:r>
            <a:br>
              <a:rPr lang="ru-RU" sz="1400" dirty="0"/>
            </a:br>
            <a:r>
              <a:rPr lang="ru-RU" sz="1400" dirty="0"/>
              <a:t>17 марта 2014 года в результате </a:t>
            </a:r>
            <a:r>
              <a:rPr lang="ru-RU" sz="1400" dirty="0" err="1"/>
              <a:t>общекрымского</a:t>
            </a:r>
            <a:r>
              <a:rPr lang="ru-RU" sz="1400" dirty="0"/>
              <a:t> референдума, проходившего 16 марта 2014 года, на основании декларации независимости была провозглашена суверенная Республика Крым, включающая город с особым статусом Севастополь.</a:t>
            </a:r>
            <a:br>
              <a:rPr lang="ru-RU" sz="1400" dirty="0"/>
            </a:br>
            <a:r>
              <a:rPr lang="ru-RU" sz="1400" dirty="0"/>
              <a:t>Население Крыма по данным переписи 2001 года: русские – 1450 </a:t>
            </a:r>
            <a:r>
              <a:rPr lang="ru-RU" sz="1400" dirty="0" err="1"/>
              <a:t>тыс</a:t>
            </a:r>
            <a:r>
              <a:rPr lang="ru-RU" sz="1400" dirty="0"/>
              <a:t>, украинцы – 577 </a:t>
            </a:r>
            <a:r>
              <a:rPr lang="ru-RU" sz="1400" dirty="0" err="1"/>
              <a:t>тыс</a:t>
            </a:r>
            <a:r>
              <a:rPr lang="ru-RU" sz="1400" dirty="0"/>
              <a:t>, татары – 245 тыс.</a:t>
            </a:r>
          </a:p>
        </p:txBody>
      </p:sp>
    </p:spTree>
    <p:extLst>
      <p:ext uri="{BB962C8B-B14F-4D97-AF65-F5344CB8AC3E}">
        <p14:creationId xmlns:p14="http://schemas.microsoft.com/office/powerpoint/2010/main" xmlns="" val="2344466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719" r="365"/>
          <a:stretch>
            <a:fillRect/>
          </a:stretch>
        </p:blipFill>
        <p:spPr>
          <a:xfrm>
            <a:off x="314632" y="2675467"/>
            <a:ext cx="5771536" cy="345069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Крым в составе Российской Федерации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77688" y="2905780"/>
            <a:ext cx="2543955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8 марта 2014 года подписан договор между Российской Федерацией и Республикой Крым о принятии Республики Крым в состав России. В соответствии с договором в составе Российской Федерации образуются новые субъекты — Республика Крым и город федерального значения Севастополь.</a:t>
            </a:r>
          </a:p>
          <a:p>
            <a:r>
              <a:rPr lang="ru-RU" sz="1400" dirty="0"/>
              <a:t>На фото: </a:t>
            </a:r>
            <a:r>
              <a:rPr lang="ru-RU" sz="1400" dirty="0" err="1"/>
              <a:t>крымчане</a:t>
            </a:r>
            <a:r>
              <a:rPr lang="ru-RU" sz="1400" dirty="0"/>
              <a:t> празднуют новость о воссоединении с Россией.</a:t>
            </a:r>
          </a:p>
        </p:txBody>
      </p:sp>
    </p:spTree>
    <p:extLst>
      <p:ext uri="{BB962C8B-B14F-4D97-AF65-F5344CB8AC3E}">
        <p14:creationId xmlns:p14="http://schemas.microsoft.com/office/powerpoint/2010/main" xmlns="" val="348210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280134" y="3637966"/>
            <a:ext cx="5724046" cy="2675766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История Крыма с древних времён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28285" y="2675466"/>
            <a:ext cx="265192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Начиная с </a:t>
            </a:r>
            <a:r>
              <a:rPr lang="en-US" sz="1400" dirty="0" smtClean="0"/>
              <a:t>III</a:t>
            </a:r>
            <a:r>
              <a:rPr lang="ru-RU" sz="1400" dirty="0" smtClean="0"/>
              <a:t> </a:t>
            </a:r>
            <a:r>
              <a:rPr lang="ru-RU" sz="1400" dirty="0"/>
              <a:t>века в Крым вторгаются различные племена – готы, гунны, болгары, тюрки, – разрушившие античные города. В 8 веке Крым становится византийским, часть полуострова принадлежит Хазарскому каганату.</a:t>
            </a:r>
            <a:br>
              <a:rPr lang="ru-RU" sz="1400" dirty="0"/>
            </a:br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руины Херсонеса.</a:t>
            </a:r>
          </a:p>
        </p:txBody>
      </p:sp>
    </p:spTree>
    <p:extLst>
      <p:ext uri="{BB962C8B-B14F-4D97-AF65-F5344CB8AC3E}">
        <p14:creationId xmlns:p14="http://schemas.microsoft.com/office/powerpoint/2010/main" xmlns="" val="352220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История Крыма с древних времён</a:t>
            </a: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320610" y="2866017"/>
            <a:ext cx="4329594" cy="3385768"/>
          </a:xfrm>
        </p:spPr>
      </p:pic>
      <p:sp>
        <p:nvSpPr>
          <p:cNvPr id="7" name="TextBox 6"/>
          <p:cNvSpPr txBox="1"/>
          <p:nvPr/>
        </p:nvSpPr>
        <p:spPr>
          <a:xfrm>
            <a:off x="4144102" y="2654402"/>
            <a:ext cx="3762158" cy="188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27621" y="2737876"/>
            <a:ext cx="411197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 9 века в Крым проникают русы, которые, в итоге, разгромили хазар. В 988 году здесь крестился русский князь Владимир. Территория полуострова, бывшая хазарской, вошла в состав русского </a:t>
            </a:r>
            <a:r>
              <a:rPr lang="ru-RU" sz="1400" dirty="0" err="1"/>
              <a:t>Тмутараканского</a:t>
            </a:r>
            <a:r>
              <a:rPr lang="ru-RU" sz="1400" dirty="0"/>
              <a:t> княжества.</a:t>
            </a:r>
            <a:br>
              <a:rPr lang="ru-RU" sz="1400" dirty="0"/>
            </a:br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</a:t>
            </a:r>
            <a:r>
              <a:rPr lang="ru-RU" sz="1400" dirty="0" smtClean="0"/>
              <a:t>фреска </a:t>
            </a:r>
            <a:r>
              <a:rPr lang="ru-RU" sz="1400" dirty="0"/>
              <a:t>В. Васнецова “Крещение святого князя Владимира”, Владимирский собор в Киеве, 1890 г.</a:t>
            </a:r>
          </a:p>
        </p:txBody>
      </p:sp>
    </p:spTree>
    <p:extLst>
      <p:ext uri="{BB962C8B-B14F-4D97-AF65-F5344CB8AC3E}">
        <p14:creationId xmlns:p14="http://schemas.microsoft.com/office/powerpoint/2010/main" xmlns="" val="3069230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screen"/>
          <a:srcRect t="5572" b="5572"/>
          <a:stretch>
            <a:fillRect/>
          </a:stretch>
        </p:blipFill>
        <p:spPr>
          <a:xfrm>
            <a:off x="302465" y="3223635"/>
            <a:ext cx="6355357" cy="2943025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История Крыма с древних времён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97888" y="2687313"/>
            <a:ext cx="2145934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Конец русскому влиянию в Крыму кладут половцы, которые появляются здесь с </a:t>
            </a:r>
            <a:r>
              <a:rPr lang="en-US" sz="1400" dirty="0" smtClean="0"/>
              <a:t>XII</a:t>
            </a:r>
            <a:r>
              <a:rPr lang="ru-RU" sz="1400" dirty="0" smtClean="0"/>
              <a:t> </a:t>
            </a:r>
            <a:r>
              <a:rPr lang="ru-RU" sz="1400" dirty="0"/>
              <a:t>века. Современный крымско-татарский язык, от которого в Крыму много топонимов (в </a:t>
            </a:r>
            <a:r>
              <a:rPr lang="ru-RU" sz="1400" dirty="0" err="1"/>
              <a:t>т.ч</a:t>
            </a:r>
            <a:r>
              <a:rPr lang="ru-RU" sz="1400" dirty="0"/>
              <a:t>. Крым, Аю-Даг, Артек), является потомком половецкого языка.</a:t>
            </a:r>
            <a:br>
              <a:rPr lang="ru-RU" sz="1400" dirty="0"/>
            </a:br>
            <a:r>
              <a:rPr lang="ru-RU" sz="1400" dirty="0"/>
              <a:t>На фото: картина В. Васнецова “После побоища Игоря </a:t>
            </a:r>
            <a:r>
              <a:rPr lang="ru-RU" sz="1400" dirty="0" err="1"/>
              <a:t>Святославича</a:t>
            </a:r>
            <a:r>
              <a:rPr lang="ru-RU" sz="1400" dirty="0"/>
              <a:t> с половцами”, 1880 г.</a:t>
            </a:r>
          </a:p>
        </p:txBody>
      </p:sp>
    </p:spTree>
    <p:extLst>
      <p:ext uri="{BB962C8B-B14F-4D97-AF65-F5344CB8AC3E}">
        <p14:creationId xmlns:p14="http://schemas.microsoft.com/office/powerpoint/2010/main" xmlns="" val="355184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История Крыма с древних времён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5105" y="2737473"/>
            <a:ext cx="86224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 </a:t>
            </a:r>
            <a:r>
              <a:rPr lang="en-US" sz="1400" dirty="0" smtClean="0"/>
              <a:t>XIII</a:t>
            </a:r>
            <a:r>
              <a:rPr lang="ru-RU" sz="1400" dirty="0" smtClean="0"/>
              <a:t> </a:t>
            </a:r>
            <a:r>
              <a:rPr lang="ru-RU" sz="1400" dirty="0"/>
              <a:t>веке в Крым вторгаются татаро-монголы, сделавшие его частью Золотой Орды. По договору с ее ханами Генуя получает некоторые прибрежные города Крыма, также генуэзцы строят новые колонии.</a:t>
            </a:r>
            <a:br>
              <a:rPr lang="ru-RU" sz="1400" dirty="0"/>
            </a:br>
            <a:endParaRPr lang="ru-RU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Генуэзская крепость в Судаке.</a:t>
            </a:r>
          </a:p>
        </p:txBody>
      </p:sp>
      <p:pic>
        <p:nvPicPr>
          <p:cNvPr id="17" name="Содержимое 16"/>
          <p:cNvPicPr>
            <a:picLocks noGrp="1"/>
          </p:cNvPicPr>
          <p:nvPr>
            <p:ph idx="1"/>
          </p:nvPr>
        </p:nvPicPr>
        <p:blipFill>
          <a:blip r:embed="rId2" cstate="screen"/>
          <a:srcRect t="-564" b="-142"/>
          <a:stretch>
            <a:fillRect/>
          </a:stretch>
        </p:blipFill>
        <p:spPr>
          <a:xfrm>
            <a:off x="457200" y="3898231"/>
            <a:ext cx="8404333" cy="2375808"/>
          </a:xfrm>
        </p:spPr>
      </p:pic>
    </p:spTree>
    <p:extLst>
      <p:ext uri="{BB962C8B-B14F-4D97-AF65-F5344CB8AC3E}">
        <p14:creationId xmlns:p14="http://schemas.microsoft.com/office/powerpoint/2010/main" xmlns="" val="2596184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История Крыма с древних времён</a:t>
            </a:r>
          </a:p>
        </p:txBody>
      </p:sp>
      <p:pic>
        <p:nvPicPr>
          <p:cNvPr id="14" name="Содержимое 1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457" r="-198"/>
          <a:stretch>
            <a:fillRect/>
          </a:stretch>
        </p:blipFill>
        <p:spPr>
          <a:xfrm>
            <a:off x="304800" y="2741613"/>
            <a:ext cx="4896465" cy="3449637"/>
          </a:xfrm>
        </p:spPr>
      </p:pic>
      <p:sp>
        <p:nvSpPr>
          <p:cNvPr id="15" name="Прямоугольник 14"/>
          <p:cNvSpPr/>
          <p:nvPr/>
        </p:nvSpPr>
        <p:spPr>
          <a:xfrm>
            <a:off x="5453251" y="2741613"/>
            <a:ext cx="3459056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После распада Золотой Орды в 1441 году остатки монголов в Крыму </a:t>
            </a:r>
            <a:r>
              <a:rPr lang="ru-RU" sz="1400" dirty="0" err="1"/>
              <a:t>тюркизируются</a:t>
            </a:r>
            <a:r>
              <a:rPr lang="ru-RU" sz="1400" dirty="0"/>
              <a:t>. На этот момент Крым разделён между степным Крымским ханством, горным византийским княжеством </a:t>
            </a:r>
            <a:r>
              <a:rPr lang="ru-RU" sz="1400" dirty="0" err="1"/>
              <a:t>Феодоро</a:t>
            </a:r>
            <a:r>
              <a:rPr lang="ru-RU" sz="1400" dirty="0"/>
              <a:t> и генуэзскими колониями на южном побережье.</a:t>
            </a:r>
            <a:br>
              <a:rPr lang="ru-RU" sz="1400" dirty="0"/>
            </a:br>
            <a:r>
              <a:rPr lang="ru-RU" sz="1400" dirty="0"/>
              <a:t>Летом 1475 года турки-османы высадили большой десант в Крыму, захватив все генуэзские крепости и византийские города. В 1478 году Крымское ханство стало протекторатом Османской империи.</a:t>
            </a:r>
            <a:br>
              <a:rPr lang="ru-RU" sz="1400" dirty="0"/>
            </a:br>
            <a:endParaRPr lang="en-US" sz="1400" dirty="0" smtClean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монета Крымского ханства </a:t>
            </a:r>
            <a:r>
              <a:rPr lang="en-US" sz="1400" dirty="0" smtClean="0"/>
              <a:t>XV </a:t>
            </a:r>
            <a:r>
              <a:rPr lang="ru-RU" sz="1400" dirty="0" smtClean="0"/>
              <a:t>века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53387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r="-250"/>
          <a:stretch>
            <a:fillRect/>
          </a:stretch>
        </p:blipFill>
        <p:spPr>
          <a:xfrm>
            <a:off x="255639" y="2186540"/>
            <a:ext cx="3726426" cy="4331842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История Крыма с древних времён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10308" y="2936558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С конца </a:t>
            </a:r>
            <a:r>
              <a:rPr lang="en-US" sz="1400" dirty="0" smtClean="0"/>
              <a:t>XV</a:t>
            </a:r>
            <a:r>
              <a:rPr lang="ru-RU" sz="1400" dirty="0" smtClean="0"/>
              <a:t> </a:t>
            </a:r>
            <a:r>
              <a:rPr lang="ru-RU" sz="1400" dirty="0"/>
              <a:t>века Крымское ханство совершало постоянные набеги на Русское государство и Польшу. Основная цель набегов — захват рабов и их перепродажа на турецких рынках.</a:t>
            </a:r>
            <a:br>
              <a:rPr lang="ru-RU" sz="1400" dirty="0"/>
            </a:br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ru-RU" sz="1400" dirty="0" smtClean="0"/>
              <a:t>На </a:t>
            </a:r>
            <a:r>
              <a:rPr lang="ru-RU" sz="1400" dirty="0"/>
              <a:t>фото: Карта 1593 года. Крым на севере граничит с Московским княжеством, на западе – с Великим Литовским. Два крымских татарина ведут медведя.</a:t>
            </a:r>
          </a:p>
        </p:txBody>
      </p:sp>
    </p:spTree>
    <p:extLst>
      <p:ext uri="{BB962C8B-B14F-4D97-AF65-F5344CB8AC3E}">
        <p14:creationId xmlns:p14="http://schemas.microsoft.com/office/powerpoint/2010/main" xmlns="" val="99099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170" r="-56"/>
          <a:stretch>
            <a:fillRect/>
          </a:stretch>
        </p:blipFill>
        <p:spPr>
          <a:xfrm>
            <a:off x="334297" y="2241253"/>
            <a:ext cx="4277032" cy="4305145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История Крыма с древних времён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71595" y="2263041"/>
            <a:ext cx="4215414" cy="4678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 smtClean="0"/>
          </a:p>
          <a:p>
            <a:r>
              <a:rPr lang="ru-RU" sz="1400" dirty="0" smtClean="0"/>
              <a:t>Крымский </a:t>
            </a:r>
            <a:r>
              <a:rPr lang="ru-RU" sz="1400" dirty="0"/>
              <a:t>хан </a:t>
            </a:r>
            <a:r>
              <a:rPr lang="ru-RU" sz="1400" dirty="0" err="1"/>
              <a:t>Девлет</a:t>
            </a:r>
            <a:r>
              <a:rPr lang="ru-RU" sz="1400" dirty="0"/>
              <a:t> </a:t>
            </a:r>
            <a:r>
              <a:rPr lang="ru-RU" sz="1400" dirty="0" err="1"/>
              <a:t>I</a:t>
            </a:r>
            <a:r>
              <a:rPr lang="ru-RU" sz="1400" dirty="0"/>
              <a:t> </a:t>
            </a:r>
            <a:r>
              <a:rPr lang="ru-RU" sz="1400" dirty="0" err="1"/>
              <a:t>Герай</a:t>
            </a:r>
            <a:r>
              <a:rPr lang="ru-RU" sz="1400" dirty="0"/>
              <a:t> вел постоянные войны с Иваном IV Грозным, тщетно добиваясь восстановления независимости Казани и Астрахани.</a:t>
            </a:r>
            <a:br>
              <a:rPr lang="ru-RU" sz="1400" dirty="0"/>
            </a:br>
            <a:r>
              <a:rPr lang="ru-RU" sz="1400" dirty="0"/>
              <a:t>В мае 1571 года во главе армии из 40 тысяч всадников хан сжёг Москву, за что получил прозвище </a:t>
            </a:r>
            <a:r>
              <a:rPr lang="ru-RU" sz="1400" dirty="0" err="1"/>
              <a:t>Тахт</a:t>
            </a:r>
            <a:r>
              <a:rPr lang="ru-RU" sz="1400" dirty="0"/>
              <a:t> </a:t>
            </a:r>
            <a:r>
              <a:rPr lang="ru-RU" sz="1400" dirty="0" err="1"/>
              <a:t>Алган</a:t>
            </a:r>
            <a:r>
              <a:rPr lang="ru-RU" sz="1400" dirty="0"/>
              <a:t> («взявший трон»). Во время набега на Московское государство погибло, как полагают многие историки, несколько сотен тысяч человек и был взято в плен 50 000. Иван IV обязался, по примеру Польши, уплачивать ежегодно дань Крыму. Выплаты продолжались до конца </a:t>
            </a:r>
            <a:r>
              <a:rPr lang="en-US" sz="1400" dirty="0" smtClean="0"/>
              <a:t>XVII</a:t>
            </a:r>
            <a:r>
              <a:rPr lang="ru-RU" sz="1400" dirty="0" smtClean="0"/>
              <a:t> </a:t>
            </a:r>
            <a:r>
              <a:rPr lang="ru-RU" sz="1400" dirty="0"/>
              <a:t>века и окончательно прекратилась лишь в правление Петра </a:t>
            </a:r>
            <a:r>
              <a:rPr lang="ru-RU" sz="1400" dirty="0" err="1"/>
              <a:t>I</a:t>
            </a:r>
            <a:r>
              <a:rPr lang="ru-RU" sz="1400" dirty="0"/>
              <a:t>.</a:t>
            </a:r>
            <a:br>
              <a:rPr lang="ru-RU" sz="1400" dirty="0"/>
            </a:br>
            <a:r>
              <a:rPr lang="ru-RU" sz="1400" dirty="0"/>
              <a:t>На фото: Карта 1630 года. Помимо степной и предгорной части собственно Крыма ханство занимало земли между Дунаем и Днепром, Приазовье и большую часть современного Краснодарского края России.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42915378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Форма волны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Форма волны.thmx</Template>
  <TotalTime>218</TotalTime>
  <Words>1170</Words>
  <Application>Microsoft Office PowerPoint</Application>
  <PresentationFormat>Экран (4:3)</PresentationFormat>
  <Paragraphs>131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Форма волны</vt:lpstr>
      <vt:lpstr>КРЫМ в истории РОССИИ</vt:lpstr>
      <vt:lpstr>История Крыма с древних времён</vt:lpstr>
      <vt:lpstr>История Крыма с древних времён</vt:lpstr>
      <vt:lpstr>История Крыма с древних времён</vt:lpstr>
      <vt:lpstr>История Крыма с древних времён</vt:lpstr>
      <vt:lpstr>История Крыма с древних времён</vt:lpstr>
      <vt:lpstr>История Крыма с древних времён</vt:lpstr>
      <vt:lpstr>История Крыма с древних времён</vt:lpstr>
      <vt:lpstr>История Крыма с древних времён</vt:lpstr>
      <vt:lpstr>  Присоединение Крыма к России</vt:lpstr>
      <vt:lpstr>Крым в Российской империи</vt:lpstr>
      <vt:lpstr>Крым в Российской империи</vt:lpstr>
      <vt:lpstr>Крым в Российской империи</vt:lpstr>
      <vt:lpstr>Крым в Российской империи</vt:lpstr>
      <vt:lpstr>Крым в Российской империи</vt:lpstr>
      <vt:lpstr>Крым в Российской империи</vt:lpstr>
      <vt:lpstr>Крым в Российской империи</vt:lpstr>
      <vt:lpstr>Крым в Российской империи</vt:lpstr>
      <vt:lpstr>Крым во время Гражданской войны</vt:lpstr>
      <vt:lpstr>Крым во время Гражданской войны</vt:lpstr>
      <vt:lpstr>Крым в годы Великой Отечественной войны</vt:lpstr>
      <vt:lpstr>Крым в годы Великой Отечественной войны</vt:lpstr>
      <vt:lpstr>Крым в годы Великой Отечественной войны</vt:lpstr>
      <vt:lpstr>Крым в годы Великой Отечественной войны</vt:lpstr>
      <vt:lpstr>Крым в годы Великой Отечественной войны</vt:lpstr>
      <vt:lpstr>Присоединение Крыма к Украине</vt:lpstr>
      <vt:lpstr>Крым после распада СССР</vt:lpstr>
      <vt:lpstr>Крым в составе Российской Федерации</vt:lpstr>
      <vt:lpstr>Крым в составе Российской Федерации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КРЫМ в истории РОССИИ</dc:title>
  <dc:creator>Fedor Ribkin</dc:creator>
  <cp:lastModifiedBy>Галина</cp:lastModifiedBy>
  <cp:revision>82</cp:revision>
  <dcterms:created xsi:type="dcterms:W3CDTF">2014-05-04T17:53:41Z</dcterms:created>
  <dcterms:modified xsi:type="dcterms:W3CDTF">2014-05-07T06:22:51Z</dcterms:modified>
</cp:coreProperties>
</file>