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handoutMasterIdLst>
    <p:handoutMasterId r:id="rId25"/>
  </p:handoutMasterIdLst>
  <p:sldIdLst>
    <p:sldId id="306" r:id="rId2"/>
    <p:sldId id="335" r:id="rId3"/>
    <p:sldId id="337" r:id="rId4"/>
    <p:sldId id="270" r:id="rId5"/>
    <p:sldId id="334" r:id="rId6"/>
    <p:sldId id="274" r:id="rId7"/>
    <p:sldId id="290" r:id="rId8"/>
    <p:sldId id="343" r:id="rId9"/>
    <p:sldId id="292" r:id="rId10"/>
    <p:sldId id="336" r:id="rId11"/>
    <p:sldId id="259" r:id="rId12"/>
    <p:sldId id="296" r:id="rId13"/>
    <p:sldId id="304" r:id="rId14"/>
    <p:sldId id="348" r:id="rId15"/>
    <p:sldId id="298" r:id="rId16"/>
    <p:sldId id="300" r:id="rId17"/>
    <p:sldId id="303" r:id="rId18"/>
    <p:sldId id="345" r:id="rId19"/>
    <p:sldId id="346" r:id="rId20"/>
    <p:sldId id="341" r:id="rId21"/>
    <p:sldId id="342" r:id="rId22"/>
    <p:sldId id="347" r:id="rId23"/>
  </p:sldIdLst>
  <p:sldSz cx="9144000" cy="6858000" type="screen4x3"/>
  <p:notesSz cx="9947275" cy="68151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18" autoAdjust="0"/>
    <p:restoredTop sz="94660"/>
  </p:normalViewPr>
  <p:slideViewPr>
    <p:cSldViewPr>
      <p:cViewPr varScale="1">
        <p:scale>
          <a:sx n="55" d="100"/>
          <a:sy n="55" d="100"/>
        </p:scale>
        <p:origin x="-85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054" y="-67"/>
      </p:cViewPr>
      <p:guideLst>
        <p:guide orient="horz" pos="2147"/>
        <p:guide pos="313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790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5167" y="0"/>
            <a:ext cx="4309790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18.09.2012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73458"/>
            <a:ext cx="4309790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5167" y="6473458"/>
            <a:ext cx="4309790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3CDFE-379B-477C-97B1-9492AE5D9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8" y="1"/>
            <a:ext cx="4310486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18.09.2012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8363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37191"/>
            <a:ext cx="7957820" cy="306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3200"/>
            <a:ext cx="4310486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8" y="6473200"/>
            <a:ext cx="4310486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FBBDC-AB95-4B34-94DD-A37594D2B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AF729F-363A-4F58-A4AD-86EFCEF145F7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9F283-6B0E-4A9F-8D92-32C0B956E482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86324-7282-495E-8A00-6C48D29798F5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5C234-473D-4175-898B-AFD7138C5D8D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F89C0-9D8D-4A66-9D1C-1B1F47DF5844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E14B9-CEA8-41C2-B4C2-E723A5E1269D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228E32-D474-4658-81E7-03562A4DECF8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29FF9-0765-4242-BE28-1F9EB8830D31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31FAC-888D-453C-BCBF-34975899F4DE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104CC-05EB-414D-BD60-E339B4D6A216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7E3B6-C111-45AA-878E-5B842E055C2A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EC83A9-2C0D-47B7-B5D6-43202449156A}" type="datetime1">
              <a:rPr lang="ru-RU" smtClean="0"/>
              <a:pPr/>
              <a:t>19.09.2013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CAA437-C384-42AD-B811-AFD148D11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организации работы городских методических объединений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2013-2014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учебном году.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Методические рекомендации 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Челябинской области « Об особенностях преподавания учебных предметов в общеобразовательных учреждениях Челябинской области в 21013-2014 учебном году».</a:t>
            </a:r>
          </a:p>
          <a:p>
            <a:pPr algn="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 июля 2013г. </a:t>
            </a:r>
          </a:p>
          <a:p>
            <a:pPr algn="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03-02/5639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4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Организовать творческие  и проблемные группы членов ГМО по разработке программ по предметам  в целях обеспечения перехода на ФГОС ООО (октябрь 2013 года, время работы над программой до апреля 2014 года, с отслеживанием результатов по полугодиям).</a:t>
            </a:r>
          </a:p>
          <a:p>
            <a:pPr>
              <a:buNone/>
            </a:pPr>
            <a:endParaRPr lang="ru-RU" sz="1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643998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Инициировать  участие педагогов  в сетевых  сообществ в целях повышения профессиональной</a:t>
            </a:r>
          </a:p>
          <a:p>
            <a:pPr algn="just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компетентности. Создание и развитие </a:t>
            </a:r>
            <a:r>
              <a:rPr lang="ru-RU" sz="40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блогов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ГМО. Выпуск сборников и бюллетеней из опыта </a:t>
            </a:r>
            <a:r>
              <a:rPr lang="ru-RU" sz="4000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педагогов.</a:t>
            </a:r>
            <a:endParaRPr lang="ru-RU" sz="40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5875" algn="just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4. Оказывать методическую поддержку  членам ГМО - участникам профессиональных  конкурсов: </a:t>
            </a:r>
          </a:p>
          <a:p>
            <a:pPr indent="15875"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рамках  проекта «Школа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региональном конкурсе «Новой школе – новые стандарты»;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муниципальных конкурсах: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«Учитель года;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«Сердце отдаю детям».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Продолжить практику сотрудничества с ГБОУ ДПО ЧИППКРО, ЧГПУ и другими  организациями  в осуществлении  качественной подготовки выпускников основной и полной средней школы к итоговой аттестации.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6.Продолжить работу членов ГМО  в предметных комиссиях итоговой аттестации выпускников основной школы (ОГЭ), в оргкомитете и в составе жюри муниципального этапа Всероссийской олимпиады школьников. 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 indent="15875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5875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Осуществлять методическое сопровождение работы по воспитанию у детей и подростков  патриотизма, гражданственности, нравственности, формированию навыков здорового образа жизни: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Интеллектуально-творческая эстафета обучающихся «Один мир – одна мечта», посвящённая зимним олимпийским играм «Сочи -2014»;</a:t>
            </a:r>
          </a:p>
          <a:p>
            <a:pPr indent="15875" algn="just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Интеллектуально-творческий марафон в честь 70-летия  полного снятия блокады Ленинграда;</a:t>
            </a:r>
          </a:p>
          <a:p>
            <a:pPr indent="15875" algn="just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спартакиада школьников «Любимому городу- наши рекорды!»;</a:t>
            </a:r>
          </a:p>
          <a:p>
            <a:pPr indent="15875" algn="just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Комсомолу - 95».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Участие в заседаниях круглых столов и семинарах: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«Критерии и показатели внешней общественной оценки качества образования»;</a:t>
            </a:r>
          </a:p>
          <a:p>
            <a:r>
              <a:rPr lang="ru-RU" sz="2800" i="1" dirty="0" smtClean="0"/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«Нормативно-правовая база образовательного процесса»;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«ФГОС среднего общего образования, преемственность и перспектива» (из опыта работы МБОУ СОШ № 121);</a:t>
            </a:r>
            <a:r>
              <a:rPr lang="ru-RU" sz="2800" i="1" dirty="0" smtClean="0"/>
              <a:t>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66928" indent="-457200" algn="just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работники: </a:t>
            </a:r>
          </a:p>
          <a:p>
            <a:pPr marL="566928" indent="-457200" algn="just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имеют «право на объединение в общественные профессиональные организации в формах и в порядке, которые установлены законодательством Российской Федерации»  (ст.46.п.11);</a:t>
            </a:r>
          </a:p>
          <a:p>
            <a:pPr marL="566928" indent="-457200" algn="just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обязаны «систематически повышать свой профессиональный уровень» (ст.48 п.7)</a:t>
            </a:r>
          </a:p>
          <a:p>
            <a:pPr marL="566928" indent="-457200" algn="just">
              <a:buAutoNum type="arabicPeriod"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«Опыт работы школ № 127, 135 по организации научно-исследовательской деятельности обучающихся»;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опыта внедрения ФГОС НОО в образовательном учреждении № 117».</a:t>
            </a:r>
          </a:p>
          <a:p>
            <a:pPr algn="just"/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50909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Участие в апробациях: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«Региональный мониторинг качества общего образования в Челябинской области» (все школы).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«Методические рекомендации по учёту национальных, региональных и  этнокультурных особенностей при разработке ОУ основных образовательных программ» (117, 125, 126).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Участие в аккредитации ОУ:</a:t>
            </a:r>
          </a:p>
          <a:p>
            <a:pPr>
              <a:buNone/>
            </a:pPr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 2013 года – 117, 121,126.</a:t>
            </a:r>
          </a:p>
          <a:p>
            <a:pPr>
              <a:buNone/>
            </a:pPr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 2014 года – 125,127,135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"Развитие кадрового потенциала муниципальной образовательной системы г.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Снежинска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контексте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современной государственной политики в сфере образования".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Городская методическая тема 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2012 -2015 годы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364241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4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</a:p>
          <a:p>
            <a:pPr lvl="0"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кадрового потенциала муниципальной образовательной системы г. </a:t>
            </a:r>
            <a:r>
              <a:rPr lang="ru-RU" sz="40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Снежинска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условиях меняющегося законодательства </a:t>
            </a:r>
          </a:p>
          <a:p>
            <a:pPr lvl="0"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образовании».</a:t>
            </a:r>
            <a:endParaRPr lang="ru-RU" sz="40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Городская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етодическая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на 2013 -2014 учебный год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 этап)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22 ГМО объединяют 390 педагогов.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Управления образования  « Об организации работы городских методических объединений в 2013-2014 учебном году» от 04.09. 2013г. №332;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городском методическом объединении педагогических работников образовательных учреждений, подведомственных Управлению образования  (Приложение к приказу №295 от 05.09. 2012г.)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Городские методические объединения педагогов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Снежинска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76200" algn="just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		</a:t>
            </a:r>
          </a:p>
          <a:p>
            <a:pPr indent="-76200" algn="just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Методическое и научно-методическое сопровождение развития кадрового потенциала муниципальной образовательной системы г.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Снежинска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условиях внедрения федеральных государственных образовательных стандартов общего образования (ФГОС ОО).</a:t>
            </a:r>
          </a:p>
          <a:p>
            <a:pPr indent="-76200" algn="just">
              <a:buNone/>
            </a:pP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методической работы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-76200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1.Продолжить изучение педагогами актуальных нормативных документов: </a:t>
            </a:r>
          </a:p>
          <a:p>
            <a:pPr marL="266700" indent="0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Закона РФ «Об образовании в Российской Федерации» от 29.12.2012г № 273-ФЗ; </a:t>
            </a:r>
          </a:p>
          <a:p>
            <a:pPr marL="266700" indent="0">
              <a:buNone/>
            </a:pPr>
            <a:endParaRPr lang="ru-RU" sz="36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ФГОС ООО, утверждённом приказом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РФ 17.12.2010 г. № 1897.</a:t>
            </a:r>
          </a:p>
          <a:p>
            <a:pPr marL="266700" indent="0"/>
            <a:endParaRPr lang="ru-RU" sz="36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№ 413 от 17 мая 2012 г. «Об утверждении Федерального государственного образовательного стандарта среднего (полного) общего образования». </a:t>
            </a:r>
          </a:p>
          <a:p>
            <a:pPr marL="266700" indent="0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Приказ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19 декабря 2012 г. 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№ 1067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"Об утверждении федеральных перечней учебников, рекомендованных (допущенных) к использованию в образовательном процессе в образовательных учреждениях, реализующих образовательные программы общего образования и имеющих государственную аккредитацию, на 2013 -2014 учебный год».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Приказ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Челябинской области 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02-600 от 05.10.2010 г. «Об утверждении плана действий по модернизации общего образования в Челябинской области на 2011-2015 годы, направленных на реализацию национальной образовательной инициативы «Наша новая школа».</a:t>
            </a:r>
          </a:p>
          <a:p>
            <a:pPr algn="just"/>
            <a:endParaRPr lang="ru-RU" sz="5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деятельности ГМО на 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2188</TotalTime>
  <Words>624</Words>
  <Application>Microsoft Office PowerPoint</Application>
  <PresentationFormat>Экран (4:3)</PresentationFormat>
  <Paragraphs>93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Слайд 1</vt:lpstr>
      <vt:lpstr> ФЗ «Об образовании в Российской Федерации»  </vt:lpstr>
      <vt:lpstr>Городская методическая тема  на 2012 -2015 годы</vt:lpstr>
      <vt:lpstr>  Городская методическая  тема на 2013 -2014 учебный год  (2 этап)  </vt:lpstr>
      <vt:lpstr>Городские методические объединения педагогов Снежинска</vt:lpstr>
      <vt:lpstr>Цель методической работы</vt:lpstr>
      <vt:lpstr>Задачи деятельности ГМО на  2013-2014 учебный год</vt:lpstr>
      <vt:lpstr>Задачи деятельности ГМО на  2013-2014 учебный год</vt:lpstr>
      <vt:lpstr>Задачи деятельности ГМО на  2013-2014 учебный год</vt:lpstr>
      <vt:lpstr>Задачи деятельности ГМО на  2013-2014 учебный год</vt:lpstr>
      <vt:lpstr>Задачи деятельности ГМО на  2013-2014 учебный год.</vt:lpstr>
      <vt:lpstr>Задачи деятельности ГМО на  2013-2014 учебный год</vt:lpstr>
      <vt:lpstr>Задачи деятельности ГМО на  2013-2014 учебный год</vt:lpstr>
      <vt:lpstr>Задачи деятельности ГМО на  2013-2014 учебный год</vt:lpstr>
      <vt:lpstr>Задачи деятельности ГМО на  2013-2014 учебный год.</vt:lpstr>
      <vt:lpstr>Задачи деятельности ГМО на  2013-2014 учебный год.</vt:lpstr>
      <vt:lpstr>Задачи деятельности ГМО на  2013-2014 учебный год.</vt:lpstr>
      <vt:lpstr>Задачи деятельности ГМО на  2013-2014 учебный год.</vt:lpstr>
      <vt:lpstr>Задачи деятельности ГМО на  2013-2014 учебный год.</vt:lpstr>
      <vt:lpstr>Задачи деятельности ГМО на  2013-2014 учебный год.</vt:lpstr>
      <vt:lpstr>Задачи деятельности ГМО на  2013-2014 учебный год.</vt:lpstr>
      <vt:lpstr>Задачи деятельности ГМО на  2013-2014 учебный год.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направлениях деятельности ГМО в 2011-2012 учебном году</dc:title>
  <dc:creator>Шаталова</dc:creator>
  <cp:lastModifiedBy>Токарь</cp:lastModifiedBy>
  <cp:revision>287</cp:revision>
  <dcterms:created xsi:type="dcterms:W3CDTF">2011-09-08T07:52:47Z</dcterms:created>
  <dcterms:modified xsi:type="dcterms:W3CDTF">2013-09-19T09:50:19Z</dcterms:modified>
</cp:coreProperties>
</file>