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19FF05-B3AA-4A42-98F9-59E284F0D13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1FE557-741C-42A5-A7D2-79CCBB11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616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Проектирование целевого раздела основной образовательной программы основного общего образования общеобразовательным учреждением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61759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Медведева Ю.В.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зам. директора по УР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СОШ № 121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«8. Стандарт устанавливает требования к результатам освоения обучающимися основной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образовательной программы основного общего образования: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личностным,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включающим готовность и способность обучающихся к саморазвитию и личностному самоопределению, сформированность их мотивации к обучению и целенаправленной познавательной деятельности, системы значимых социальных и межличностных отношений, ценностно-смысловых установок, отражающих личностные и гражданские позиции в деятельности, социальные компетенции, правосознание, способность ставить цели и строить жизненные планы, способность к осознанию российской идентичности в поликультурном социуме;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метапредметным,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включающим освоенные обучающимися межпредметные понятия и универсальные учебные действия (регулятивные, познавательные, коммуникативные), способность их использования в учебной, познавательной и социальной практике, самостоятельность планирования и осуществления учебной деятельности и организации учебного сотрудничества с педагогами и сверстниками, построение индивидуальной образовательной траектории;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предметным,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включающим освоенные обучающимися в ходе изучения учебного предмета умения, специфические для данной предметной области,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ситуациях, формирование научного типа мышления, научных представлений о ключевых теориях, типах и видах отношений, владение научной терминологией, ключевыми понятиями, методами и приемами»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ООО, стр. 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 </a:t>
            </a:r>
            <a:r>
              <a:rPr lang="ru-RU" b="1" i="1" dirty="0" smtClean="0"/>
              <a:t>Ведущие целевые установки и основные ожидаемые результаты основного общего образования</a:t>
            </a:r>
            <a:endParaRPr lang="ru-RU" dirty="0" smtClean="0"/>
          </a:p>
          <a:p>
            <a:r>
              <a:rPr lang="ru-RU" dirty="0" smtClean="0"/>
              <a:t>2) </a:t>
            </a:r>
            <a:r>
              <a:rPr lang="ru-RU" b="1" i="1" dirty="0" smtClean="0"/>
              <a:t>Планируемые результаты освоения учебных и междисциплинарных программ.</a:t>
            </a:r>
            <a:r>
              <a:rPr lang="ru-RU" dirty="0" smtClean="0"/>
              <a:t> </a:t>
            </a:r>
            <a:r>
              <a:rPr lang="ru-RU" b="1" i="1" smtClean="0"/>
              <a:t>Эти результаты приводятся в блоках «Выпускник научится» и «Выпускник получит возможность научиться»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планируемых результатов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4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Личностные результаты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Метапредметные результаты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Предметные результаты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ведущие целевые установки и основные ожидаемые результаты;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ведущие целевые установки и основные ожидаемые результаты;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ведущие целевые установки и основные ожидаемые результаты;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выпускника будут сформированы;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выпускника будут сформированы;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выпускника будут сформированы;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выпускник получит возможность для формирования.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выпускник получит возможность для формирования.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выпускник получит возможность для формирования.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Обязательные структурные элементы раздела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484784"/>
          <a:ext cx="8784976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224136"/>
                <a:gridCol w="1728192"/>
                <a:gridCol w="1944216"/>
                <a:gridCol w="1584176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Универсальные учебные действия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ФГОС ООО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Примерная основная образовательная программа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Часть, формируемая участниками образовательного процесса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 выпускника будут сформированы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i="1" dirty="0">
                          <a:latin typeface="Times New Roman"/>
                          <a:ea typeface="Times New Roman"/>
                          <a:cs typeface="Times New Roman"/>
                        </a:rPr>
                        <a:t>Выпускник получит возможность для формирования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 Самоопределение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2.Смыслообразова-ние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3.Нравственно-этическое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оценивание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Личностные результаты освоения основной образовательной программы основного общего 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Ориентированность на достижение требований к результатам освоения ООП.</a:t>
            </a:r>
          </a:p>
          <a:p>
            <a:pPr lvl="0"/>
            <a:r>
              <a:rPr lang="ru-RU" dirty="0" smtClean="0"/>
              <a:t>Комплексный подход – оценка личностных, метапредметных и предметных результатов.</a:t>
            </a:r>
          </a:p>
          <a:p>
            <a:pPr lvl="0"/>
            <a:r>
              <a:rPr lang="ru-RU" dirty="0" smtClean="0"/>
              <a:t>Оценка динамики индивидуальных (учебных) достижений.</a:t>
            </a:r>
          </a:p>
          <a:p>
            <a:pPr lvl="0"/>
            <a:r>
              <a:rPr lang="ru-RU" dirty="0" smtClean="0"/>
              <a:t>Разнообразие методов и форм оценки.</a:t>
            </a:r>
          </a:p>
          <a:p>
            <a:pPr lvl="0"/>
            <a:r>
              <a:rPr lang="ru-RU" dirty="0" smtClean="0"/>
              <a:t>Использование результатов итоговой (промежуточной) оценки выпускников (учащихся) при оценке деятельности образовательного учреждения и педагогических работников и в целом системы образования.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Общие требования к системе оценки: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3. К компетенции образовательной организации в установленной сфере деятельности относятся:</a:t>
            </a:r>
          </a:p>
          <a:p>
            <a:r>
              <a:rPr lang="ru-RU" dirty="0" smtClean="0"/>
              <a:t>&lt;…&gt;</a:t>
            </a:r>
          </a:p>
          <a:p>
            <a:r>
              <a:rPr lang="ru-RU" dirty="0" smtClean="0"/>
              <a:t>10) осуществление текущего контроля успеваемости и промежуточной аттестации обучающихся, установление их форм, периодичности и порядка проведения;</a:t>
            </a:r>
          </a:p>
          <a:p>
            <a:r>
              <a:rPr lang="ru-RU" dirty="0" smtClean="0"/>
              <a:t>11) индивидуальный учет результатов освоения обучающимися образовательных программ, а также хранение в архивах информации об этих результатах на бумажных и (или) электронных носителях;</a:t>
            </a:r>
          </a:p>
          <a:p>
            <a:r>
              <a:rPr lang="ru-RU" dirty="0" smtClean="0"/>
              <a:t>&lt;…&gt;</a:t>
            </a:r>
          </a:p>
          <a:p>
            <a:r>
              <a:rPr lang="ru-RU" dirty="0" smtClean="0"/>
              <a:t>13) проведение самообследования, обеспечение функционирования внутренней системы оценки качества образования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ФЗ «Об образовании в РФ», ст.28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пояснительная записка;</a:t>
            </a:r>
          </a:p>
          <a:p>
            <a:r>
              <a:rPr lang="ru-RU" dirty="0" smtClean="0"/>
              <a:t>2) кодификатор;</a:t>
            </a:r>
          </a:p>
          <a:p>
            <a:r>
              <a:rPr lang="ru-RU" dirty="0" smtClean="0"/>
              <a:t>3) спецификация;</a:t>
            </a:r>
          </a:p>
          <a:p>
            <a:r>
              <a:rPr lang="ru-RU" dirty="0" smtClean="0"/>
              <a:t>4) демонстрационный вариант работы;</a:t>
            </a:r>
          </a:p>
          <a:p>
            <a:r>
              <a:rPr lang="ru-RU" dirty="0" smtClean="0"/>
              <a:t>5) рекомендации по проверке и оценке работ;</a:t>
            </a:r>
          </a:p>
          <a:p>
            <a:r>
              <a:rPr lang="ru-RU" dirty="0" smtClean="0"/>
              <a:t>6) формы обработки и представления информации.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комплексной работы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межпредметной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основе и стандартизированных работ по предмету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1) определение проверяемых планируемых результатов в рамках темы;</a:t>
            </a:r>
          </a:p>
          <a:p>
            <a:r>
              <a:rPr lang="ru-RU" dirty="0" smtClean="0"/>
              <a:t>2) выбор процедур (стандартизированные письменные и устные работы, проекты, практические работы, творческие работы, самоанализ и самооценка, наблюдения);</a:t>
            </a:r>
          </a:p>
          <a:p>
            <a:r>
              <a:rPr lang="ru-RU" dirty="0" smtClean="0"/>
              <a:t>3) подбор / разработка контрольно-измерительных материалов;</a:t>
            </a:r>
          </a:p>
          <a:p>
            <a:r>
              <a:rPr lang="ru-RU" dirty="0" smtClean="0"/>
              <a:t>4) определение способа оценивания работ;</a:t>
            </a:r>
          </a:p>
          <a:p>
            <a:r>
              <a:rPr lang="ru-RU" dirty="0" smtClean="0"/>
              <a:t>5) выбор способов организация самоанализа и самооценки учащимися всех проводимых процедур;</a:t>
            </a:r>
          </a:p>
          <a:p>
            <a:r>
              <a:rPr lang="ru-RU" dirty="0" smtClean="0"/>
              <a:t>6) определение периодичности проведения процедур с целью своевременной диагностики и коррекции процесса освоения планируемых результатов;</a:t>
            </a:r>
          </a:p>
          <a:p>
            <a:r>
              <a:rPr lang="ru-RU" dirty="0" smtClean="0"/>
              <a:t>7) определение итоговой оценки по теме с учетом динамики образовательных результатов.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Алгоритм формирования текущего контроля в рамках учебных предметов, курсов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результаты внутришкольного мониторинга образовательных достижений по всем предметам, зафиксированных при проведении промежуточной аттестации и текущего контроля, в том числе за промежуточные и итоговые комплексные работы на </a:t>
            </a:r>
            <a:r>
              <a:rPr lang="ru-RU" dirty="0" err="1" smtClean="0"/>
              <a:t>межпредметной</a:t>
            </a:r>
            <a:r>
              <a:rPr lang="ru-RU" dirty="0" smtClean="0"/>
              <a:t> основе;</a:t>
            </a:r>
          </a:p>
          <a:p>
            <a:pPr lvl="0"/>
            <a:r>
              <a:rPr lang="ru-RU" dirty="0" smtClean="0"/>
              <a:t>оценок за выполнение итоговых работ по всем учебным предметам;</a:t>
            </a:r>
          </a:p>
          <a:p>
            <a:pPr lvl="0"/>
            <a:r>
              <a:rPr lang="ru-RU" dirty="0" smtClean="0"/>
              <a:t>оценки за выполнение и защиту индивидуального проекта;</a:t>
            </a:r>
          </a:p>
          <a:p>
            <a:pPr lvl="0"/>
            <a:r>
              <a:rPr lang="ru-RU" dirty="0" smtClean="0"/>
              <a:t>оценок за работы, выносимые на государственную итоговую аттестацию (ГИА).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Итоговая оценка выпускника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-141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7274" y="1481138"/>
            <a:ext cx="3549451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Неусыпный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труд все препятствия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преодолевает»    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М.В. Ломоносов</a:t>
            </a:r>
            <a:endParaRPr lang="ru-RU" sz="20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основного общего образования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/ Министерство образования и науки РФ. – М. : Просвещение, 2011. – 48 с. 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Примерная основная образовательная программа образовательного учреждения. Основная школа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/ сост. Е. С. Савинов. – М. : Просвещение, 2011. – 342 с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Проектирование основной образовательной программы основного общего образования общеобразовательного учреждения: особенности проектирования и оценки сформированности условий для ее реализации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 методические рекомендации / Ю. Ю. Баранова, Зуева Т.П., И. В. 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Латыпова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Е. А. 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Солодкова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Л. Н. Чипышева; под ред. М. И. Солодковой – Челябинск: Издательство ЧИППКРО, 2013. – 142 с.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Новой школе – новые стандарты. Основная школа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    Сборник материалов по результатам областного конкурса «Новой школе – новые стандарты» / авторы-составители: Е. А. Тюрина, Ю. Ю. Баранова, И. В. 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Латыпова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Е. А. 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Солодкова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; под ред. М. И. Солодковой. В 2-х ч. – Ч. 2. – Челябинск : Издательство ЧИППКРО, 2013. – 300 с</a:t>
            </a: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isovach.ru/upload/2012/11/mem/pidrila-ebanaya_4485089_orig_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0803" y="35115"/>
            <a:ext cx="7272808" cy="603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059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Целевой раздел должен определять </a:t>
            </a:r>
            <a:r>
              <a:rPr lang="ru-RU" dirty="0" smtClean="0"/>
              <a:t>общее</a:t>
            </a:r>
          </a:p>
          <a:p>
            <a:pPr>
              <a:buNone/>
            </a:pPr>
            <a:r>
              <a:rPr lang="ru-RU" dirty="0" smtClean="0"/>
              <a:t>назначение, цели, задачи и планируемые результаты</a:t>
            </a:r>
          </a:p>
          <a:p>
            <a:pPr>
              <a:buNone/>
            </a:pPr>
            <a:r>
              <a:rPr lang="ru-RU" dirty="0" smtClean="0"/>
              <a:t>реализации основной образовательной программы</a:t>
            </a:r>
          </a:p>
          <a:p>
            <a:pPr>
              <a:buNone/>
            </a:pPr>
            <a:r>
              <a:rPr lang="ru-RU" dirty="0" smtClean="0"/>
              <a:t>основного общего образования, а также способы</a:t>
            </a:r>
          </a:p>
          <a:p>
            <a:pPr>
              <a:buNone/>
            </a:pPr>
            <a:r>
              <a:rPr lang="ru-RU" dirty="0" smtClean="0"/>
              <a:t>определения достижения этих целей и результатов.</a:t>
            </a:r>
          </a:p>
          <a:p>
            <a:pPr>
              <a:buNone/>
            </a:pPr>
            <a:r>
              <a:rPr lang="ru-RU" b="1" dirty="0" smtClean="0"/>
              <a:t>Целевой раздел включает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пояснительную записку;</a:t>
            </a:r>
          </a:p>
          <a:p>
            <a:r>
              <a:rPr lang="ru-RU" dirty="0" smtClean="0"/>
              <a:t>планируемые результаты освоения обучающимися основной образовательной программы основного общего образования;</a:t>
            </a:r>
          </a:p>
          <a:p>
            <a:r>
              <a:rPr lang="ru-RU" dirty="0" smtClean="0"/>
              <a:t>систему оценки достижения планируемых результатов освоения основной образовательной программы основного общего образования»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ФГОС ООО, стр.25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18.1.1.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Пояснительная записка должна раскрывать: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цель и задачи реализации основной образовательной программы основного общего образования, конкретизированные в соответствии с требованиями Стандарта к результатам освоения обучающимися основной образовательной программы основного общего образования;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принципы и подходы к формированию основной образовательной программы основного общего образования»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ФГОС ООО, стр. 27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«6. Стандарт ориентирован на становление личностных характеристик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выпускника («портрет выпускника основной школы»):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любящий свой край и свое Отечество, знающий русский и родной язык, уважающий свой народ, его культуру и духовные традиции;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осознающий и принимающий ценности человеческой жизни, семьи, гражданского общества, многонационального российского народа, человечества;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активно и заинтересованно познающий мир, осознающий ценность труда, науки и творчества;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умеющий учиться, осознающий важность образования и самообразования для жизни и деятельности, способный применять полученные знания на практике;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семьей, обществом, Отечеством;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уважающий других людей, умеющий вести конструктивный диалог, достигать взаимопонимания, сотрудничать для достижения общих результатов;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осознанно выполняющий правила здорового и экологически целесообразного образа жизни, безопасного для человека и окружающей его среды;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ориентирующийся в мире профессий, понимающий значение профессиональной деятельности для человека в интересах устойчивого развития общества и природы»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ФГОС ООО, стр.5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04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507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ФГОС НОО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ФГОС ООО</a:t>
                      </a:r>
                    </a:p>
                  </a:txBody>
                  <a:tcPr marL="68580" marR="68580" marT="0" marB="0"/>
                </a:tc>
              </a:tr>
              <a:tr h="16669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цели реализации основной образовательной программы начального общего образования, конкретизированные в соответствии с требованиями Стандарта к результатам освоения обучающимися основной образовательной программы начального общего образования;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цель и задачи реализации основной образовательной программы основного общего образования, конкретизированные в соответствии с требованиями Стандарта к результатам освоения обучающимися основной образовательной программы основного общего образования;</a:t>
                      </a:r>
                    </a:p>
                  </a:txBody>
                  <a:tcPr/>
                </a:tc>
              </a:tr>
              <a:tr h="1407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принципы и подходы к формированию основной образовательной программы начального общего образования и состава участников образовательного процесса конкретного образовательного учреждения;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принципы и подходы к формированию основной образовательной программы основного общего образования.</a:t>
                      </a:r>
                    </a:p>
                  </a:txBody>
                  <a:tcPr/>
                </a:tc>
              </a:tr>
              <a:tr h="889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общую характеристику основной образовательной программы начального общего образования;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9754"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4) общие подходы к организации внеурочной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Требования к структуре пояснительной записки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определение общих положений (целей, задач, принципов, подходов к формированию программы и организации внеурочной деятельности) на основе ФГОС ООО и Примерной ООП общеобразовательного учреждения (пункты 1, 2, 4);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формирование общей характеристики ООП ООО общеобразовательного учреждения в процессе ее разработки.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В проектировании пояснительной записки можно выделить два этапа: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«29) качество образования – комплексная</a:t>
            </a:r>
          </a:p>
          <a:p>
            <a:pPr>
              <a:buNone/>
            </a:pPr>
            <a:r>
              <a:rPr lang="ru-RU" dirty="0" smtClean="0"/>
              <a:t>характеристика образовательной деятельности и</a:t>
            </a:r>
          </a:p>
          <a:p>
            <a:pPr>
              <a:buNone/>
            </a:pPr>
            <a:r>
              <a:rPr lang="ru-RU" dirty="0" smtClean="0"/>
              <a:t>подготовки обучающегося, выражающая степень</a:t>
            </a:r>
          </a:p>
          <a:p>
            <a:pPr>
              <a:buNone/>
            </a:pPr>
            <a:r>
              <a:rPr lang="ru-RU" dirty="0" smtClean="0"/>
              <a:t>их соответствия федеральным государственным</a:t>
            </a:r>
          </a:p>
          <a:p>
            <a:pPr>
              <a:buNone/>
            </a:pPr>
            <a:r>
              <a:rPr lang="ru-RU" dirty="0" smtClean="0"/>
              <a:t>образовательным стандартам, образовательным</a:t>
            </a:r>
          </a:p>
          <a:p>
            <a:pPr>
              <a:buNone/>
            </a:pPr>
            <a:r>
              <a:rPr lang="ru-RU" dirty="0" smtClean="0"/>
              <a:t>стандартам, федеральным государственным</a:t>
            </a:r>
          </a:p>
          <a:p>
            <a:pPr>
              <a:buNone/>
            </a:pPr>
            <a:r>
              <a:rPr lang="ru-RU" dirty="0" smtClean="0"/>
              <a:t>требованиям и (или) потребностям физического</a:t>
            </a:r>
          </a:p>
          <a:p>
            <a:pPr>
              <a:buNone/>
            </a:pPr>
            <a:r>
              <a:rPr lang="ru-RU" dirty="0" smtClean="0"/>
              <a:t>или юридического лица, в интересах которого</a:t>
            </a:r>
          </a:p>
          <a:p>
            <a:pPr>
              <a:buNone/>
            </a:pPr>
            <a:r>
              <a:rPr lang="ru-RU" dirty="0" smtClean="0"/>
              <a:t>осуществляется образовательная деятельность, в</a:t>
            </a:r>
          </a:p>
          <a:p>
            <a:pPr>
              <a:buNone/>
            </a:pPr>
            <a:r>
              <a:rPr lang="ru-RU" dirty="0" smtClean="0"/>
              <a:t>том числе степень достижения </a:t>
            </a:r>
            <a:r>
              <a:rPr lang="ru-RU" b="1" i="1" dirty="0" smtClean="0"/>
              <a:t>планируемых</a:t>
            </a:r>
          </a:p>
          <a:p>
            <a:pPr>
              <a:buNone/>
            </a:pPr>
            <a:r>
              <a:rPr lang="ru-RU" b="1" i="1" dirty="0" smtClean="0"/>
              <a:t>результатов образовательной программы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ФЗ «Об образовании в РФ», ст.2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«18.1.2. Планируемые результаты освоения обучающимися основной образовательной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программы основного общего образования должны: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1) обеспечивать связь между требованиями Стандарта, образовательным процессом и системой оценки результатов освоения основной образовательной программы;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2) являться содержательной и критериальной основой для разработки рабочих программ учебных предметов и учебно-методической литературы, рабочих программ курсов внеурочной деятельности, курсов метапредметной направленности, программ воспитания, а также системы оценки результатов освоения обучающимися основной образовательной программы основного общего образования в соответствии с требованиями Стандарта.</a:t>
            </a: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Структура и содержание планируемых результатов освоения основной образовательной</a:t>
            </a: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программы основного общего образования должны адекватно отражать требования</a:t>
            </a: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Стандарта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передавать специфику образовательного процесса, соответствовать возрастным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возможностям обучающихся.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Планируемые результаты освоения обучающимися основной образовательной программы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основного общего образования должны уточнять и конкретизировать общее понимание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личностных, метапредметных и предметных результатов как с позиции организации их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достижения в образовательном процессе, так и с позиции оценки достижения этих результатов.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Достижение планируемых результатов освоения обучающимися основной образовательной программы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основного общего образования должно учитываться при оценке результатов деятельности системы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образования, образовательных учреждений, педагогических работников.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Достижение обучающимися планируемых результатов освоения основной образовательной программы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основного общего образования определяется по завершении обучения»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ФГОС ООО, стр. 27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</TotalTime>
  <Words>1469</Words>
  <Application>Microsoft Office PowerPoint</Application>
  <PresentationFormat>Экран (4:3)</PresentationFormat>
  <Paragraphs>142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Проектирование целевого раздела основной образовательной программы основного общего образования общеобразовательным учреждением</vt:lpstr>
      <vt:lpstr>Используемая литература</vt:lpstr>
      <vt:lpstr>ФГОС ООО, стр.25</vt:lpstr>
      <vt:lpstr>Пояснительная записка ФГОС ООО, стр. 27</vt:lpstr>
      <vt:lpstr>ФГОС ООО, стр.5</vt:lpstr>
      <vt:lpstr>Требования к структуре пояснительной записки </vt:lpstr>
      <vt:lpstr>В проектировании пояснительной записки можно выделить два этапа: </vt:lpstr>
      <vt:lpstr>ФЗ «Об образовании в РФ», ст.2</vt:lpstr>
      <vt:lpstr>ФГОС ООО, стр. 27</vt:lpstr>
      <vt:lpstr>ФГОС ООО, стр. 7</vt:lpstr>
      <vt:lpstr>Структура планируемых результатов</vt:lpstr>
      <vt:lpstr>Обязательные структурные элементы раздела </vt:lpstr>
      <vt:lpstr>Личностные результаты освоения основной образовательной программы основного общего образования </vt:lpstr>
      <vt:lpstr>Общие требования к системе оценки: </vt:lpstr>
      <vt:lpstr>ФЗ «Об образовании в РФ», ст.28</vt:lpstr>
      <vt:lpstr>Структура комплексной работы на межпредметной основе и стандартизированных работ по предмету </vt:lpstr>
      <vt:lpstr>Алгоритм формирования текущего контроля в рамках учебных предметов, курсов</vt:lpstr>
      <vt:lpstr>Итоговая оценка выпускника </vt:lpstr>
      <vt:lpstr>«Неусыпный труд все препятствия преодолевает»    М.В. Ломоносов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целевого раздела основной образовательной программы основного общего образования общеобразовательным учреждением</dc:title>
  <dc:creator>Юлия</dc:creator>
  <cp:lastModifiedBy>Dorozkina</cp:lastModifiedBy>
  <cp:revision>19</cp:revision>
  <dcterms:created xsi:type="dcterms:W3CDTF">2014-04-13T12:27:12Z</dcterms:created>
  <dcterms:modified xsi:type="dcterms:W3CDTF">2014-04-16T08:10:47Z</dcterms:modified>
</cp:coreProperties>
</file>