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6" r:id="rId2"/>
    <p:sldId id="256" r:id="rId3"/>
    <p:sldId id="283" r:id="rId4"/>
    <p:sldId id="285" r:id="rId5"/>
    <p:sldId id="267" r:id="rId6"/>
    <p:sldId id="265" r:id="rId7"/>
    <p:sldId id="268" r:id="rId8"/>
    <p:sldId id="273" r:id="rId9"/>
    <p:sldId id="272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B9F8"/>
    <a:srgbClr val="E0F709"/>
    <a:srgbClr val="ECFBA3"/>
    <a:srgbClr val="FF3300"/>
    <a:srgbClr val="33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5118C83-53F5-4533-89C8-FBD17F9F5B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4621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2E95082-96B5-45CE-B334-D7C3F62B99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1364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F21330-8DD9-48A9-B1E1-A8E3E5FE93C5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3D238-69A6-4856-82DC-624CB44A69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75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E7696-5DFA-4BB6-AC9F-B3DE25536A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15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9A001-3421-484A-BA41-BA3E9181E3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101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613A9-0886-4A94-B209-77002F48F3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380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9150F-B595-448D-A7C0-1CA1826295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8570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D3A91-867A-49BD-AB47-9C10FA9DD7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781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7ACA0-ACF6-4B24-BAD6-EC6CFCBD2F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60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0C554-045B-4401-9104-B6D9B610D0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850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206BE-8DA8-40AD-A304-61508F296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773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04036-1765-4288-91E5-C51C97EA45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151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8BBA9-7524-4DDC-9696-1C697860E3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14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76663-46F3-4D6F-8FCB-CDE1FA0B12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63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A9B2E-E20E-4A97-8B49-87BEC172F5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709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62286-2F0E-4376-8586-B245C2423B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68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3BED057-DAF1-4297-9636-A19ED3677E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5651D1-5BFB-40E9-9063-68BCB5DF230C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  <p:pic>
        <p:nvPicPr>
          <p:cNvPr id="2051" name="Picture 4" descr="WECK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1476375" y="115888"/>
            <a:ext cx="66278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Муниципальное бюджетное дошкольное образовательное учреждение «Детский сад общеразвивающего вида №27»</a:t>
            </a:r>
            <a:endParaRPr lang="ru-RU" altLang="ru-RU" b="1"/>
          </a:p>
          <a:p>
            <a:pPr eaLnBrk="1" hangingPunct="1"/>
            <a:r>
              <a:rPr lang="ru-RU" altLang="ru-RU"/>
              <a:t> 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4284663" y="1700213"/>
            <a:ext cx="446405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chemeClr val="tx2"/>
                </a:solidFill>
              </a:rPr>
              <a:t>Презентация </a:t>
            </a:r>
            <a:br>
              <a:rPr lang="ru-RU" altLang="ru-RU" sz="2800" b="1">
                <a:solidFill>
                  <a:schemeClr val="tx2"/>
                </a:solidFill>
              </a:rPr>
            </a:br>
            <a:r>
              <a:rPr lang="ru-RU" altLang="ru-RU" sz="2400" b="1">
                <a:solidFill>
                  <a:schemeClr val="tx2"/>
                </a:solidFill>
              </a:rPr>
              <a:t>одного из занятий </a:t>
            </a:r>
            <a:br>
              <a:rPr lang="ru-RU" altLang="ru-RU" sz="2400" b="1">
                <a:solidFill>
                  <a:schemeClr val="tx2"/>
                </a:solidFill>
              </a:rPr>
            </a:br>
            <a:r>
              <a:rPr lang="ru-RU" altLang="ru-RU" sz="2400" b="1">
                <a:solidFill>
                  <a:schemeClr val="tx2"/>
                </a:solidFill>
              </a:rPr>
              <a:t>в рамках Федеральной экспериментальной площадки по апробации парциальной программы по математике </a:t>
            </a:r>
            <a:br>
              <a:rPr lang="ru-RU" altLang="ru-RU" sz="2400" b="1">
                <a:solidFill>
                  <a:schemeClr val="tx2"/>
                </a:solidFill>
              </a:rPr>
            </a:br>
            <a:r>
              <a:rPr lang="ru-RU" altLang="ru-RU" sz="2400" b="1">
                <a:solidFill>
                  <a:schemeClr val="tx2"/>
                </a:solidFill>
              </a:rPr>
              <a:t>«Школа королевы Геры»</a:t>
            </a:r>
            <a:br>
              <a:rPr lang="ru-RU" altLang="ru-RU" sz="2400" b="1">
                <a:solidFill>
                  <a:schemeClr val="tx2"/>
                </a:solidFill>
              </a:rPr>
            </a:br>
            <a:endParaRPr lang="ru-RU" altLang="ru-RU" sz="2400" b="1">
              <a:solidFill>
                <a:schemeClr val="tx2"/>
              </a:solidFill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3779838" y="6308725"/>
            <a:ext cx="15319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г.Снежинск</a:t>
            </a:r>
          </a:p>
          <a:p>
            <a:pPr eaLnBrk="1" hangingPunct="1"/>
            <a:r>
              <a:rPr lang="ru-RU" altLang="ru-RU"/>
              <a:t> </a:t>
            </a:r>
          </a:p>
        </p:txBody>
      </p:sp>
      <p:sp>
        <p:nvSpPr>
          <p:cNvPr id="2055" name="WordArt 9"/>
          <p:cNvSpPr>
            <a:spLocks noChangeArrowheads="1" noChangeShapeType="1" noTextEdit="1"/>
          </p:cNvSpPr>
          <p:nvPr/>
        </p:nvSpPr>
        <p:spPr bwMode="auto">
          <a:xfrm>
            <a:off x="8675688" y="6453188"/>
            <a:ext cx="217487" cy="236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28B944-9353-4284-BCCE-E5523E2A3E10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  <p:pic>
        <p:nvPicPr>
          <p:cNvPr id="11267" name="Picture 9" descr="WECKR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250825" y="260350"/>
            <a:ext cx="8713788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chemeClr val="tx2"/>
                </a:solidFill>
              </a:rPr>
              <a:t>После того, как упражнения были выполнены, ребята выясняют, что знаки на коробочках очень неудобны, особенно,                       если следует указать больше десяти предметов. </a:t>
            </a:r>
            <a:br>
              <a:rPr lang="ru-RU" altLang="ru-RU" sz="2000" b="1">
                <a:solidFill>
                  <a:schemeClr val="tx2"/>
                </a:solidFill>
              </a:rPr>
            </a:br>
            <a:r>
              <a:rPr lang="ru-RU" altLang="ru-RU" sz="2000" b="1">
                <a:solidFill>
                  <a:schemeClr val="tx2"/>
                </a:solidFill>
              </a:rPr>
              <a:t>Тогда Петя пригласил детей в гости к королеве Гере, которая  рассказала им о знаках для записи чисел.</a:t>
            </a:r>
            <a:endParaRPr lang="ru-RU" altLang="ru-RU" sz="4400" b="1">
              <a:solidFill>
                <a:schemeClr val="tx2"/>
              </a:solidFill>
            </a:endParaRPr>
          </a:p>
        </p:txBody>
      </p:sp>
      <p:pic>
        <p:nvPicPr>
          <p:cNvPr id="11269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2420938"/>
            <a:ext cx="5903913" cy="4060825"/>
          </a:xfrm>
          <a:noFill/>
          <a:ln w="28575">
            <a:solidFill>
              <a:srgbClr val="08B9F8"/>
            </a:solidFill>
            <a:miter lim="800000"/>
            <a:headEnd/>
            <a:tailEnd/>
          </a:ln>
        </p:spPr>
      </p:pic>
      <p:sp>
        <p:nvSpPr>
          <p:cNvPr id="11270" name="WordArt 10"/>
          <p:cNvSpPr>
            <a:spLocks noChangeArrowheads="1" noChangeShapeType="1" noTextEdit="1"/>
          </p:cNvSpPr>
          <p:nvPr/>
        </p:nvSpPr>
        <p:spPr bwMode="auto">
          <a:xfrm>
            <a:off x="8675688" y="6453188"/>
            <a:ext cx="217487" cy="236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73C1BF-4F28-4189-82B2-33D69CAF9C9D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  <p:pic>
        <p:nvPicPr>
          <p:cNvPr id="12291" name="Picture 9" descr="WECKR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11188" y="404813"/>
            <a:ext cx="82073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chemeClr val="tx2"/>
                </a:solidFill>
              </a:rPr>
              <a:t>Эти знаки называются цифрами. Королева Гера предложила детям написать цифры по трафаретам.</a:t>
            </a:r>
            <a:r>
              <a:rPr lang="ru-RU" altLang="ru-RU" sz="20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2293" name="Picture 6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713" y="1916113"/>
            <a:ext cx="5905500" cy="4594225"/>
          </a:xfrm>
          <a:ln w="28575">
            <a:solidFill>
              <a:srgbClr val="08B9F8"/>
            </a:solidFill>
            <a:miter lim="800000"/>
            <a:headEnd/>
            <a:tailEnd/>
          </a:ln>
        </p:spPr>
      </p:pic>
      <p:sp>
        <p:nvSpPr>
          <p:cNvPr id="12294" name="WordArt 10"/>
          <p:cNvSpPr>
            <a:spLocks noChangeArrowheads="1" noChangeShapeType="1" noTextEdit="1"/>
          </p:cNvSpPr>
          <p:nvPr/>
        </p:nvSpPr>
        <p:spPr bwMode="auto">
          <a:xfrm>
            <a:off x="8675688" y="6453188"/>
            <a:ext cx="217487" cy="236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ABEA88-A828-46F4-888F-BBA7C9586829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  <p:pic>
        <p:nvPicPr>
          <p:cNvPr id="13315" name="Picture 9" descr="WECKR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95288" y="549275"/>
            <a:ext cx="820737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chemeClr val="tx2"/>
                </a:solidFill>
              </a:rPr>
              <a:t>Маша рассказала детям о своём сне, в котором Фея показала ей сияющее кольцо. Если таких колец будет много, то из них можно сделать волшебный веночек. Мы взялись за работу.</a:t>
            </a:r>
            <a:br>
              <a:rPr lang="ru-RU" altLang="ru-RU" sz="2000" b="1">
                <a:solidFill>
                  <a:schemeClr val="tx2"/>
                </a:solidFill>
              </a:rPr>
            </a:br>
            <a:r>
              <a:rPr lang="ru-RU" altLang="ru-RU" sz="2000" b="1">
                <a:solidFill>
                  <a:schemeClr val="tx2"/>
                </a:solidFill>
              </a:rPr>
              <a:t/>
            </a:r>
            <a:br>
              <a:rPr lang="ru-RU" altLang="ru-RU" sz="2000" b="1">
                <a:solidFill>
                  <a:schemeClr val="tx2"/>
                </a:solidFill>
              </a:rPr>
            </a:br>
            <a:r>
              <a:rPr lang="ru-RU" altLang="ru-RU" sz="2000" b="1">
                <a:solidFill>
                  <a:schemeClr val="tx2"/>
                </a:solidFill>
              </a:rPr>
              <a:t/>
            </a:r>
            <a:br>
              <a:rPr lang="ru-RU" altLang="ru-RU" sz="2000" b="1">
                <a:solidFill>
                  <a:schemeClr val="tx2"/>
                </a:solidFill>
              </a:rPr>
            </a:br>
            <a:r>
              <a:rPr lang="ru-RU" altLang="ru-RU" sz="2000" b="1">
                <a:solidFill>
                  <a:schemeClr val="tx2"/>
                </a:solidFill>
              </a:rPr>
              <a:t> Обвели кольцо…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3284538"/>
            <a:ext cx="3887787" cy="2916237"/>
          </a:xfrm>
          <a:noFill/>
          <a:ln w="38100">
            <a:solidFill>
              <a:srgbClr val="08B9F8"/>
            </a:solidFill>
            <a:miter lim="800000"/>
            <a:headEnd/>
            <a:tailEnd/>
          </a:ln>
        </p:spPr>
      </p:pic>
      <p:pic>
        <p:nvPicPr>
          <p:cNvPr id="13318" name="Picture 7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2420938"/>
            <a:ext cx="3959225" cy="2881312"/>
          </a:xfrm>
          <a:noFill/>
          <a:ln w="28575">
            <a:solidFill>
              <a:srgbClr val="08B9F8"/>
            </a:solidFill>
            <a:miter lim="800000"/>
            <a:headEnd/>
            <a:tailEnd/>
          </a:ln>
        </p:spPr>
      </p:pic>
      <p:sp>
        <p:nvSpPr>
          <p:cNvPr id="13319" name="WordArt 10"/>
          <p:cNvSpPr>
            <a:spLocks noChangeArrowheads="1" noChangeShapeType="1" noTextEdit="1"/>
          </p:cNvSpPr>
          <p:nvPr/>
        </p:nvSpPr>
        <p:spPr bwMode="auto">
          <a:xfrm>
            <a:off x="8675688" y="6453188"/>
            <a:ext cx="217487" cy="236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654E17E-30BF-4AE1-8D5F-8F1A3F61B5F0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  <p:pic>
        <p:nvPicPr>
          <p:cNvPr id="14339" name="Picture 11" descr="WECKR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684213" y="692150"/>
            <a:ext cx="38163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chemeClr val="tx2"/>
                </a:solidFill>
              </a:rPr>
              <a:t>Вырезали заготовки…</a:t>
            </a:r>
          </a:p>
        </p:txBody>
      </p:sp>
      <p:pic>
        <p:nvPicPr>
          <p:cNvPr id="14341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2060575"/>
            <a:ext cx="4038600" cy="3028950"/>
          </a:xfrm>
          <a:noFill/>
          <a:ln w="28575">
            <a:solidFill>
              <a:srgbClr val="08B9F8"/>
            </a:solidFill>
            <a:miter lim="800000"/>
            <a:headEnd/>
            <a:tailEnd/>
          </a:ln>
        </p:spPr>
      </p:pic>
      <p:pic>
        <p:nvPicPr>
          <p:cNvPr id="14342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692150"/>
            <a:ext cx="3600450" cy="2700338"/>
          </a:xfrm>
          <a:noFill/>
          <a:ln w="28575">
            <a:solidFill>
              <a:srgbClr val="08B9F8"/>
            </a:solidFill>
            <a:miter lim="800000"/>
            <a:headEnd/>
            <a:tailEnd/>
          </a:ln>
        </p:spPr>
      </p:pic>
      <p:pic>
        <p:nvPicPr>
          <p:cNvPr id="14343" name="Picture 10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3644900"/>
            <a:ext cx="3743325" cy="2609850"/>
          </a:xfrm>
          <a:noFill/>
          <a:ln w="28575">
            <a:solidFill>
              <a:srgbClr val="08B9F8"/>
            </a:solidFill>
            <a:miter lim="800000"/>
            <a:headEnd/>
            <a:tailEnd/>
          </a:ln>
        </p:spPr>
      </p:pic>
      <p:sp>
        <p:nvSpPr>
          <p:cNvPr id="14344" name="WordArt 12"/>
          <p:cNvSpPr>
            <a:spLocks noChangeArrowheads="1" noChangeShapeType="1" noTextEdit="1"/>
          </p:cNvSpPr>
          <p:nvPr/>
        </p:nvSpPr>
        <p:spPr bwMode="auto">
          <a:xfrm>
            <a:off x="8675688" y="6453188"/>
            <a:ext cx="217487" cy="236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DCBDBE-ED85-4DE4-AF39-B77855E58FB9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  <p:pic>
        <p:nvPicPr>
          <p:cNvPr id="15363" name="Picture 18" descr="WECKR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539750" y="908050"/>
            <a:ext cx="82296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2400" b="1">
              <a:solidFill>
                <a:srgbClr val="008000"/>
              </a:solidFill>
            </a:endParaRPr>
          </a:p>
        </p:txBody>
      </p:sp>
      <p:sp>
        <p:nvSpPr>
          <p:cNvPr id="15365" name="Rectangle 11"/>
          <p:cNvSpPr>
            <a:spLocks noGrp="1" noChangeArrowheads="1"/>
          </p:cNvSpPr>
          <p:nvPr>
            <p:ph type="title" sz="quarter"/>
          </p:nvPr>
        </p:nvSpPr>
        <p:spPr>
          <a:xfrm>
            <a:off x="684213" y="404813"/>
            <a:ext cx="8027987" cy="1143000"/>
          </a:xfrm>
        </p:spPr>
        <p:txBody>
          <a:bodyPr/>
          <a:lstStyle/>
          <a:p>
            <a:pPr eaLnBrk="1" hangingPunct="1"/>
            <a:r>
              <a:rPr lang="ru-RU" altLang="ru-RU" sz="2000" b="1" smtClean="0"/>
              <a:t>Чтобы сделать веночек надо соединить кольца.                        Но как это сделать?</a:t>
            </a:r>
          </a:p>
        </p:txBody>
      </p:sp>
      <p:pic>
        <p:nvPicPr>
          <p:cNvPr id="15366" name="Picture 9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2420938"/>
            <a:ext cx="4608513" cy="3455987"/>
          </a:xfrm>
          <a:noFill/>
          <a:ln w="28575">
            <a:solidFill>
              <a:srgbClr val="08B9F8"/>
            </a:solidFill>
            <a:miter lim="800000"/>
            <a:headEnd/>
            <a:tailEnd/>
          </a:ln>
        </p:spPr>
      </p:pic>
      <p:pic>
        <p:nvPicPr>
          <p:cNvPr id="15367" name="Picture 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7472773">
            <a:off x="5110163" y="2674937"/>
            <a:ext cx="3816350" cy="2733675"/>
          </a:xfrm>
          <a:ln w="28575">
            <a:solidFill>
              <a:srgbClr val="08B9F8"/>
            </a:solidFill>
            <a:miter lim="800000"/>
            <a:headEnd/>
            <a:tailEnd/>
          </a:ln>
        </p:spPr>
      </p:pic>
      <p:sp>
        <p:nvSpPr>
          <p:cNvPr id="15368" name="AutoShape 17"/>
          <p:cNvSpPr>
            <a:spLocks noChangeArrowheads="1"/>
          </p:cNvSpPr>
          <p:nvPr/>
        </p:nvSpPr>
        <p:spPr bwMode="auto">
          <a:xfrm>
            <a:off x="1692275" y="1557338"/>
            <a:ext cx="2087563" cy="1655762"/>
          </a:xfrm>
          <a:prstGeom prst="cloudCallout">
            <a:avLst>
              <a:gd name="adj1" fmla="val -45667"/>
              <a:gd name="adj2" fmla="val 70037"/>
            </a:avLst>
          </a:prstGeom>
          <a:solidFill>
            <a:srgbClr val="ECFB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9" name="WordArt 16"/>
          <p:cNvSpPr>
            <a:spLocks noChangeArrowheads="1" noChangeShapeType="1" noTextEdit="1"/>
          </p:cNvSpPr>
          <p:nvPr/>
        </p:nvSpPr>
        <p:spPr bwMode="auto">
          <a:xfrm>
            <a:off x="2339975" y="1989138"/>
            <a:ext cx="6477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5370" name="WordArt 19"/>
          <p:cNvSpPr>
            <a:spLocks noChangeArrowheads="1" noChangeShapeType="1" noTextEdit="1"/>
          </p:cNvSpPr>
          <p:nvPr/>
        </p:nvSpPr>
        <p:spPr bwMode="auto">
          <a:xfrm>
            <a:off x="8675688" y="6453188"/>
            <a:ext cx="217487" cy="236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8710645-0B2D-474A-A4BB-6096F877F5ED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  <p:pic>
        <p:nvPicPr>
          <p:cNvPr id="16387" name="Picture 11" descr="WECKR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539750" y="908050"/>
            <a:ext cx="82296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2400" b="1">
              <a:solidFill>
                <a:srgbClr val="008000"/>
              </a:solidFill>
            </a:endParaRP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692275" y="333375"/>
            <a:ext cx="5543550" cy="720725"/>
          </a:xfrm>
        </p:spPr>
        <p:txBody>
          <a:bodyPr/>
          <a:lstStyle/>
          <a:p>
            <a:pPr eaLnBrk="1" hangingPunct="1"/>
            <a:r>
              <a:rPr lang="ru-RU" altLang="ru-RU" sz="2000" b="1" smtClean="0"/>
              <a:t>Королева Гера снова пришла к нам на помощь.</a:t>
            </a:r>
          </a:p>
        </p:txBody>
      </p:sp>
      <p:pic>
        <p:nvPicPr>
          <p:cNvPr id="16390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1268413"/>
            <a:ext cx="3816350" cy="2862262"/>
          </a:xfrm>
          <a:ln w="28575">
            <a:solidFill>
              <a:srgbClr val="08B9F8"/>
            </a:solidFill>
            <a:miter lim="800000"/>
            <a:headEnd/>
            <a:tailEnd/>
          </a:ln>
        </p:spPr>
      </p:pic>
      <p:pic>
        <p:nvPicPr>
          <p:cNvPr id="16391" name="Picture 1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196975"/>
            <a:ext cx="3816350" cy="2862263"/>
          </a:xfrm>
          <a:ln w="28575">
            <a:solidFill>
              <a:srgbClr val="08B9F8"/>
            </a:solidFill>
            <a:miter lim="800000"/>
            <a:headEnd/>
            <a:tailEnd/>
          </a:ln>
        </p:spPr>
      </p:pic>
      <p:pic>
        <p:nvPicPr>
          <p:cNvPr id="16392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0338" y="3789363"/>
            <a:ext cx="3744912" cy="2808287"/>
          </a:xfrm>
          <a:ln w="28575">
            <a:solidFill>
              <a:srgbClr val="08B9F8"/>
            </a:solidFill>
            <a:miter lim="800000"/>
            <a:headEnd/>
            <a:tailEnd/>
          </a:ln>
        </p:spPr>
      </p:pic>
      <p:pic>
        <p:nvPicPr>
          <p:cNvPr id="16393" name="Picture 1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4292600"/>
            <a:ext cx="1800225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" name="WordArt 19"/>
          <p:cNvSpPr>
            <a:spLocks noChangeArrowheads="1" noChangeShapeType="1" noTextEdit="1"/>
          </p:cNvSpPr>
          <p:nvPr/>
        </p:nvSpPr>
        <p:spPr bwMode="auto">
          <a:xfrm>
            <a:off x="8675688" y="6453188"/>
            <a:ext cx="217487" cy="236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163BDF-ACBC-4E26-ACFF-A9EE96066AA1}" type="slidenum">
              <a:rPr lang="ru-RU" altLang="ru-RU"/>
              <a:pPr eaLnBrk="1" hangingPunct="1"/>
              <a:t>16</a:t>
            </a:fld>
            <a:endParaRPr lang="ru-RU" altLang="ru-RU"/>
          </a:p>
        </p:txBody>
      </p:sp>
      <p:pic>
        <p:nvPicPr>
          <p:cNvPr id="17411" name="Picture 13" descr="WECKR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539750" y="908050"/>
            <a:ext cx="82296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2400" b="1">
              <a:solidFill>
                <a:srgbClr val="008000"/>
              </a:solidFill>
            </a:endParaRPr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3743325" cy="855663"/>
          </a:xfrm>
        </p:spPr>
        <p:txBody>
          <a:bodyPr/>
          <a:lstStyle/>
          <a:p>
            <a:pPr eaLnBrk="1" hangingPunct="1"/>
            <a:r>
              <a:rPr lang="ru-RU" altLang="ru-RU" sz="2000" b="1" smtClean="0"/>
              <a:t>Ура, мы сделали это! Волшебный веночек готов!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"/>
          <a:stretch>
            <a:fillRect/>
          </a:stretch>
        </p:blipFill>
        <p:spPr>
          <a:xfrm>
            <a:off x="6084888" y="620713"/>
            <a:ext cx="2519362" cy="2593975"/>
          </a:xfrm>
          <a:noFill/>
          <a:ln w="28575">
            <a:solidFill>
              <a:srgbClr val="08B9F8"/>
            </a:solidFill>
            <a:miter lim="800000"/>
            <a:headEnd/>
            <a:tailEnd/>
          </a:ln>
        </p:spPr>
      </p:pic>
      <p:pic>
        <p:nvPicPr>
          <p:cNvPr id="17415" name="Picture 8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1989138"/>
            <a:ext cx="4895850" cy="3527425"/>
          </a:xfrm>
          <a:ln w="28575">
            <a:solidFill>
              <a:srgbClr val="08B9F8"/>
            </a:solidFill>
            <a:miter lim="800000"/>
            <a:headEnd/>
            <a:tailEnd/>
          </a:ln>
        </p:spPr>
      </p:pic>
      <p:pic>
        <p:nvPicPr>
          <p:cNvPr id="17416" name="Picture 10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4888" y="3429000"/>
            <a:ext cx="2519362" cy="3168650"/>
          </a:xfrm>
          <a:noFill/>
          <a:ln w="28575">
            <a:solidFill>
              <a:srgbClr val="08B9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</a:extLst>
        </p:spPr>
      </p:pic>
      <p:sp>
        <p:nvSpPr>
          <p:cNvPr id="17417" name="WordArt 14"/>
          <p:cNvSpPr>
            <a:spLocks noChangeArrowheads="1" noChangeShapeType="1" noTextEdit="1"/>
          </p:cNvSpPr>
          <p:nvPr/>
        </p:nvSpPr>
        <p:spPr bwMode="auto">
          <a:xfrm>
            <a:off x="8675688" y="6453188"/>
            <a:ext cx="217487" cy="236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134F1D-1C7F-4F2D-BFEC-76C41529E1AE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  <p:pic>
        <p:nvPicPr>
          <p:cNvPr id="3075" name="Picture 10" descr="WECK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7175" y="404813"/>
            <a:ext cx="4824413" cy="4321175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/>
            </a:r>
            <a:br>
              <a:rPr lang="ru-RU" altLang="ru-RU" sz="3200" b="1" smtClean="0"/>
            </a:br>
            <a:r>
              <a:rPr lang="ru-RU" altLang="ru-RU" sz="2400" b="1" smtClean="0"/>
              <a:t>Часть 1 для детей 5-6 лет:</a:t>
            </a:r>
            <a:r>
              <a:rPr lang="ru-RU" altLang="ru-RU" sz="3200" b="1" smtClean="0"/>
              <a:t/>
            </a:r>
            <a:br>
              <a:rPr lang="ru-RU" altLang="ru-RU" sz="3200" b="1" smtClean="0"/>
            </a:br>
            <a:r>
              <a:rPr lang="ru-RU" altLang="ru-RU" sz="3200" b="1" smtClean="0"/>
              <a:t/>
            </a:r>
            <a:br>
              <a:rPr lang="ru-RU" altLang="ru-RU" sz="3200" b="1" smtClean="0"/>
            </a:br>
            <a:r>
              <a:rPr lang="ru-RU" altLang="ru-RU" sz="3200" b="1" smtClean="0"/>
              <a:t>«В гостях у королевы </a:t>
            </a:r>
            <a:br>
              <a:rPr lang="ru-RU" altLang="ru-RU" sz="3200" b="1" smtClean="0"/>
            </a:br>
            <a:r>
              <a:rPr lang="ru-RU" altLang="ru-RU" sz="3200" b="1" smtClean="0"/>
              <a:t>математической страны»</a:t>
            </a:r>
            <a:br>
              <a:rPr lang="ru-RU" altLang="ru-RU" sz="3200" b="1" smtClean="0"/>
            </a:br>
            <a:r>
              <a:rPr lang="ru-RU" altLang="ru-RU" sz="3200" b="1" smtClean="0"/>
              <a:t/>
            </a:r>
            <a:br>
              <a:rPr lang="ru-RU" altLang="ru-RU" sz="3200" b="1" smtClean="0"/>
            </a:br>
            <a:r>
              <a:rPr lang="ru-RU" altLang="ru-RU" sz="2400" b="1" smtClean="0"/>
              <a:t>Занятие №13 </a:t>
            </a:r>
            <a:br>
              <a:rPr lang="ru-RU" altLang="ru-RU" sz="2400" b="1" smtClean="0"/>
            </a:br>
            <a:r>
              <a:rPr lang="ru-RU" altLang="ru-RU" sz="2400" b="1" smtClean="0"/>
              <a:t>«Волшебный веночек»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5157788"/>
            <a:ext cx="5148262" cy="647700"/>
          </a:xfrm>
        </p:spPr>
        <p:txBody>
          <a:bodyPr/>
          <a:lstStyle/>
          <a:p>
            <a:pPr eaLnBrk="1" hangingPunct="1"/>
            <a:r>
              <a:rPr lang="ru-RU" altLang="ru-RU" sz="2000" b="1" smtClean="0"/>
              <a:t>Воспитатель: З.Я.Власова</a:t>
            </a:r>
          </a:p>
        </p:txBody>
      </p:sp>
      <p:sp>
        <p:nvSpPr>
          <p:cNvPr id="3078" name="WordArt 13"/>
          <p:cNvSpPr>
            <a:spLocks noChangeArrowheads="1" noChangeShapeType="1" noTextEdit="1"/>
          </p:cNvSpPr>
          <p:nvPr/>
        </p:nvSpPr>
        <p:spPr bwMode="auto">
          <a:xfrm>
            <a:off x="8675688" y="6453188"/>
            <a:ext cx="217487" cy="236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B4E295-10CC-409B-9B9B-4450B25DA574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  <p:pic>
        <p:nvPicPr>
          <p:cNvPr id="4099" name="Picture 5" descr="WECK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4211638" y="1412875"/>
            <a:ext cx="460851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ru-RU" altLang="ru-RU" b="1" u="sng"/>
              <a:t>Учебные цели</a:t>
            </a:r>
            <a:r>
              <a:rPr lang="ru-RU" altLang="ru-RU" b="1"/>
              <a:t> : </a:t>
            </a:r>
          </a:p>
          <a:p>
            <a:pPr algn="l" eaLnBrk="1" hangingPunct="1"/>
            <a:r>
              <a:rPr lang="ru-RU" altLang="ru-RU" b="1"/>
              <a:t>Сформировать представление о распределении предметов по их размеру.</a:t>
            </a:r>
          </a:p>
          <a:p>
            <a:pPr algn="l" eaLnBrk="1" hangingPunct="1"/>
            <a:endParaRPr lang="ru-RU" altLang="ru-RU" b="1"/>
          </a:p>
          <a:p>
            <a:pPr algn="l" eaLnBrk="1" hangingPunct="1"/>
            <a:r>
              <a:rPr lang="ru-RU" altLang="ru-RU" b="1"/>
              <a:t>Тренировать навык сравнения групп предметов по количеству предметов  в каждой группе.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5580063" y="765175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/>
              <a:t>Цели занятия</a:t>
            </a:r>
          </a:p>
        </p:txBody>
      </p:sp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4211638" y="4221163"/>
            <a:ext cx="44640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ru-RU" altLang="ru-RU" b="1" u="sng"/>
              <a:t>Воспитательная цель</a:t>
            </a:r>
            <a:r>
              <a:rPr lang="ru-RU" altLang="ru-RU" b="1"/>
              <a:t> : </a:t>
            </a:r>
          </a:p>
          <a:p>
            <a:pPr algn="l" eaLnBrk="1" hangingPunct="1"/>
            <a:r>
              <a:rPr lang="ru-RU" altLang="ru-RU" b="1"/>
              <a:t>Отрабатывать навык адекватного пребывания в условиях игры рядом,   сюжетно-ролевой игры и игры по правилам.</a:t>
            </a:r>
          </a:p>
        </p:txBody>
      </p:sp>
      <p:sp>
        <p:nvSpPr>
          <p:cNvPr id="4103" name="WordArt 12"/>
          <p:cNvSpPr>
            <a:spLocks noChangeArrowheads="1" noChangeShapeType="1" noTextEdit="1"/>
          </p:cNvSpPr>
          <p:nvPr/>
        </p:nvSpPr>
        <p:spPr bwMode="auto">
          <a:xfrm>
            <a:off x="8675688" y="6453188"/>
            <a:ext cx="217487" cy="236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7B784F-0CED-40C7-ABDD-F1174E06F054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  <p:pic>
        <p:nvPicPr>
          <p:cNvPr id="5123" name="Picture 5" descr="WECK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3995738" y="333375"/>
            <a:ext cx="496887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b="1" u="sng"/>
              <a:t>Учебные задачи</a:t>
            </a:r>
            <a:r>
              <a:rPr lang="ru-RU" altLang="ru-RU" b="1"/>
              <a:t> : </a:t>
            </a:r>
          </a:p>
          <a:p>
            <a:pPr algn="just" eaLnBrk="1" hangingPunct="1"/>
            <a:r>
              <a:rPr lang="ru-RU" altLang="ru-RU" b="1"/>
              <a:t>Тренировать навыки сравнения наборов предметов по количеству  предметов в каждом наборе.</a:t>
            </a:r>
          </a:p>
          <a:p>
            <a:pPr algn="just" eaLnBrk="1" hangingPunct="1"/>
            <a:r>
              <a:rPr lang="ru-RU" altLang="ru-RU" b="1"/>
              <a:t>Тренировать навык счета парами.</a:t>
            </a:r>
          </a:p>
          <a:p>
            <a:pPr algn="just" eaLnBrk="1" hangingPunct="1"/>
            <a:r>
              <a:rPr lang="ru-RU" altLang="ru-RU" b="1"/>
              <a:t>Тренировать навыки сравнения предметов по их размеру.</a:t>
            </a:r>
          </a:p>
          <a:p>
            <a:pPr algn="just" eaLnBrk="1" hangingPunct="1"/>
            <a:r>
              <a:rPr lang="ru-RU" altLang="ru-RU" b="1"/>
              <a:t>Тренировать навыки определения направления движения.</a:t>
            </a:r>
          </a:p>
          <a:p>
            <a:pPr algn="just" eaLnBrk="1" hangingPunct="1"/>
            <a:r>
              <a:rPr lang="ru-RU" altLang="ru-RU" b="1"/>
              <a:t>Знакомить с длиной как возможным классификационным признаком.</a:t>
            </a:r>
          </a:p>
          <a:p>
            <a:pPr algn="just" eaLnBrk="1" hangingPunct="1"/>
            <a:r>
              <a:rPr lang="ru-RU" altLang="ru-RU" b="1"/>
              <a:t>Организовать первичный опыт классификации по длине.</a:t>
            </a:r>
          </a:p>
          <a:p>
            <a:pPr algn="just" eaLnBrk="1" hangingPunct="1"/>
            <a:r>
              <a:rPr lang="ru-RU" altLang="ru-RU" b="1"/>
              <a:t>Тренировать навык написания цифр.</a:t>
            </a:r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4067175" y="4724400"/>
            <a:ext cx="47529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b="1" u="sng"/>
              <a:t>Воспитательные задачи</a:t>
            </a:r>
            <a:r>
              <a:rPr lang="ru-RU" altLang="ru-RU" b="1"/>
              <a:t> : </a:t>
            </a:r>
          </a:p>
          <a:p>
            <a:pPr algn="just" eaLnBrk="1" hangingPunct="1"/>
            <a:r>
              <a:rPr lang="ru-RU" altLang="ru-RU" b="1"/>
              <a:t>Организовать игру рядом.</a:t>
            </a:r>
          </a:p>
          <a:p>
            <a:pPr algn="just" eaLnBrk="1" hangingPunct="1"/>
            <a:r>
              <a:rPr lang="ru-RU" altLang="ru-RU" b="1"/>
              <a:t>Организовать сюжетно-ролевую игру.</a:t>
            </a:r>
          </a:p>
          <a:p>
            <a:pPr algn="just" eaLnBrk="1" hangingPunct="1"/>
            <a:r>
              <a:rPr lang="ru-RU" altLang="ru-RU" b="1"/>
              <a:t>Организовать игру по правилам.</a:t>
            </a:r>
          </a:p>
          <a:p>
            <a:pPr algn="just" eaLnBrk="1" hangingPunct="1"/>
            <a:r>
              <a:rPr lang="ru-RU" altLang="ru-RU" b="1"/>
              <a:t>Организовать подведение итогов занятия.</a:t>
            </a:r>
          </a:p>
        </p:txBody>
      </p:sp>
      <p:sp>
        <p:nvSpPr>
          <p:cNvPr id="5126" name="WordArt 10"/>
          <p:cNvSpPr>
            <a:spLocks noChangeArrowheads="1" noChangeShapeType="1" noTextEdit="1"/>
          </p:cNvSpPr>
          <p:nvPr/>
        </p:nvSpPr>
        <p:spPr bwMode="auto">
          <a:xfrm>
            <a:off x="8675688" y="6453188"/>
            <a:ext cx="217487" cy="236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17E6EB6-574A-4BB1-A19F-6AEC57079DF5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  <p:pic>
        <p:nvPicPr>
          <p:cNvPr id="6147" name="Picture 14" descr="WECK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179388" y="692150"/>
            <a:ext cx="8785225" cy="863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2000" b="1" smtClean="0"/>
              <a:t>     Перед отправлением в Математическую страну дети получают карточки с изображением множества предметов и находят себе пару.</a:t>
            </a:r>
          </a:p>
        </p:txBody>
      </p:sp>
      <p:pic>
        <p:nvPicPr>
          <p:cNvPr id="6149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713" y="2205038"/>
            <a:ext cx="5400675" cy="4051300"/>
          </a:xfrm>
          <a:noFill/>
          <a:ln w="28575">
            <a:solidFill>
              <a:srgbClr val="08B9F8"/>
            </a:solidFill>
            <a:miter lim="800000"/>
            <a:headEnd/>
            <a:tailEnd/>
          </a:ln>
        </p:spPr>
      </p:pic>
      <p:sp>
        <p:nvSpPr>
          <p:cNvPr id="6150" name="WordArt 16"/>
          <p:cNvSpPr>
            <a:spLocks noChangeArrowheads="1" noChangeShapeType="1" noTextEdit="1"/>
          </p:cNvSpPr>
          <p:nvPr/>
        </p:nvSpPr>
        <p:spPr bwMode="auto">
          <a:xfrm>
            <a:off x="8675688" y="6453188"/>
            <a:ext cx="217487" cy="236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065828-C7CB-4FA1-A89F-F877293C3451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  <p:pic>
        <p:nvPicPr>
          <p:cNvPr id="7171" name="Picture 24" descr="WECK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6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725" y="2708275"/>
            <a:ext cx="3170238" cy="3787775"/>
          </a:xfrm>
          <a:ln w="28575">
            <a:solidFill>
              <a:srgbClr val="08B9F8"/>
            </a:solidFill>
            <a:miter lim="800000"/>
            <a:headEnd/>
            <a:tailEnd/>
          </a:ln>
        </p:spPr>
      </p:pic>
      <p:sp>
        <p:nvSpPr>
          <p:cNvPr id="7173" name="Rectangle 18"/>
          <p:cNvSpPr>
            <a:spLocks noChangeArrowheads="1"/>
          </p:cNvSpPr>
          <p:nvPr/>
        </p:nvSpPr>
        <p:spPr bwMode="auto">
          <a:xfrm>
            <a:off x="539750" y="908050"/>
            <a:ext cx="82296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2400" b="1">
              <a:solidFill>
                <a:srgbClr val="008000"/>
              </a:solidFill>
            </a:endParaRPr>
          </a:p>
        </p:txBody>
      </p:sp>
      <p:sp>
        <p:nvSpPr>
          <p:cNvPr id="7174" name="Rectangle 19"/>
          <p:cNvSpPr>
            <a:spLocks noChangeArrowheads="1"/>
          </p:cNvSpPr>
          <p:nvPr/>
        </p:nvSpPr>
        <p:spPr bwMode="auto">
          <a:xfrm>
            <a:off x="395288" y="549275"/>
            <a:ext cx="8424862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000" b="1"/>
              <a:t>Цель поездки - помочь считателям разобраться с рассыпавшимися картинками. 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000" b="1"/>
              <a:t>Назначаем водителей (дети имитируют движение машин: стоящие слева, рулят; стоящие справа, показывают направление). 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000" b="1"/>
              <a:t>Прибываем в Математическую страну, где нас встречает Петя.</a:t>
            </a:r>
          </a:p>
          <a:p>
            <a:pPr algn="just" eaLnBrk="1" hangingPunct="1">
              <a:spcBef>
                <a:spcPct val="20000"/>
              </a:spcBef>
            </a:pPr>
            <a:endParaRPr lang="ru-RU" altLang="ru-RU" sz="2000" b="1"/>
          </a:p>
        </p:txBody>
      </p:sp>
      <p:pic>
        <p:nvPicPr>
          <p:cNvPr id="7175" name="Picture 21"/>
          <p:cNvPicPr>
            <a:picLocks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3213100"/>
            <a:ext cx="3743325" cy="2808288"/>
          </a:xfrm>
          <a:noFill/>
          <a:ln w="28575">
            <a:solidFill>
              <a:srgbClr val="08B9F8"/>
            </a:solidFill>
            <a:miter lim="800000"/>
            <a:headEnd/>
            <a:tailEnd/>
          </a:ln>
        </p:spPr>
      </p:pic>
      <p:sp>
        <p:nvSpPr>
          <p:cNvPr id="7176" name="WordArt 25"/>
          <p:cNvSpPr>
            <a:spLocks noChangeArrowheads="1" noChangeShapeType="1" noTextEdit="1"/>
          </p:cNvSpPr>
          <p:nvPr/>
        </p:nvSpPr>
        <p:spPr bwMode="auto">
          <a:xfrm>
            <a:off x="8675688" y="6453188"/>
            <a:ext cx="217487" cy="236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7AC066-5093-42FE-BDBE-0E9CEA4AFBE1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  <p:pic>
        <p:nvPicPr>
          <p:cNvPr id="8195" name="Picture 12" descr="WECK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4075" y="2997200"/>
            <a:ext cx="4895850" cy="3500438"/>
          </a:xfrm>
          <a:ln w="2857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250825" y="260350"/>
            <a:ext cx="86423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/>
              <a:t>Сравниваем количество девочек и количество                      мальчиков,        для того,  чтобы рассказать Пете, кого в          Математической стране больше и на сколько.</a:t>
            </a:r>
            <a:r>
              <a:rPr lang="ru-RU" altLang="ru-RU" sz="4400" b="1"/>
              <a:t/>
            </a:r>
            <a:br>
              <a:rPr lang="ru-RU" altLang="ru-RU" sz="4400" b="1"/>
            </a:br>
            <a:r>
              <a:rPr lang="ru-RU" altLang="ru-RU" sz="2000" b="1"/>
              <a:t>Петя раздает картинки, где изображены считатели  у камина.</a:t>
            </a:r>
            <a:br>
              <a:rPr lang="ru-RU" altLang="ru-RU" sz="2000" b="1"/>
            </a:br>
            <a:r>
              <a:rPr lang="ru-RU" altLang="ru-RU" sz="2000" b="1">
                <a:solidFill>
                  <a:schemeClr val="tx2"/>
                </a:solidFill>
              </a:rPr>
              <a:t>Определяем: какую из девочек зовут Машей, а какую - Марусей;</a:t>
            </a:r>
            <a:br>
              <a:rPr lang="ru-RU" altLang="ru-RU" sz="2000" b="1">
                <a:solidFill>
                  <a:schemeClr val="tx2"/>
                </a:solidFill>
              </a:rPr>
            </a:br>
            <a:r>
              <a:rPr lang="ru-RU" altLang="ru-RU" sz="2000" b="1">
                <a:solidFill>
                  <a:schemeClr val="tx2"/>
                </a:solidFill>
              </a:rPr>
              <a:t>кто из девочек стоит за Петей; кого из мальчиков зовут Тимофеем и как зовут  девочку, которая находится за ним.</a:t>
            </a:r>
            <a:br>
              <a:rPr lang="ru-RU" altLang="ru-RU" sz="2000" b="1">
                <a:solidFill>
                  <a:schemeClr val="tx2"/>
                </a:solidFill>
              </a:rPr>
            </a:br>
            <a:endParaRPr lang="ru-RU" altLang="ru-RU" sz="2000" b="1">
              <a:solidFill>
                <a:schemeClr val="tx2"/>
              </a:solidFill>
            </a:endParaRPr>
          </a:p>
        </p:txBody>
      </p:sp>
      <p:sp>
        <p:nvSpPr>
          <p:cNvPr id="8198" name="WordArt 13"/>
          <p:cNvSpPr>
            <a:spLocks noChangeArrowheads="1" noChangeShapeType="1" noTextEdit="1"/>
          </p:cNvSpPr>
          <p:nvPr/>
        </p:nvSpPr>
        <p:spPr bwMode="auto">
          <a:xfrm>
            <a:off x="8675688" y="6453188"/>
            <a:ext cx="217487" cy="236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9FB3F3-A6E0-454F-971B-5D449A486923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  <p:pic>
        <p:nvPicPr>
          <p:cNvPr id="9219" name="Picture 10" descr="WECK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2997200"/>
            <a:ext cx="3743325" cy="3167063"/>
          </a:xfrm>
          <a:ln w="28575">
            <a:solidFill>
              <a:srgbClr val="08B9F8"/>
            </a:solidFill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2997200"/>
            <a:ext cx="3671887" cy="3168650"/>
          </a:xfrm>
          <a:ln w="28575">
            <a:solidFill>
              <a:srgbClr val="08B9F8"/>
            </a:solidFill>
            <a:miter lim="800000"/>
            <a:headEnd/>
            <a:tailEnd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23850" y="549275"/>
            <a:ext cx="8569325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/>
              <a:t>Считатели любуются наряженной ёлкой и играют вместе с детьми в игру «Найди коробочку»</a:t>
            </a:r>
            <a:br>
              <a:rPr lang="ru-RU" altLang="ru-RU" sz="2000" b="1"/>
            </a:br>
            <a:r>
              <a:rPr lang="ru-RU" altLang="ru-RU" sz="2000" b="1"/>
              <a:t>(обводим красным карандашом красную цилиндрическую коробочку, зелёным карандашом - коробочку                 цилиндрической формы, которая висит выше </a:t>
            </a:r>
            <a:br>
              <a:rPr lang="ru-RU" altLang="ru-RU" sz="2000" b="1"/>
            </a:br>
            <a:r>
              <a:rPr lang="ru-RU" altLang="ru-RU" sz="2000" b="1"/>
              <a:t>красной. Находим под ёлкой широкую и                                         самую  высокую коробку цилиндрической формы).</a:t>
            </a:r>
            <a:br>
              <a:rPr lang="ru-RU" altLang="ru-RU" sz="2000" b="1"/>
            </a:br>
            <a:endParaRPr lang="ru-RU" altLang="ru-RU" sz="2000" b="1"/>
          </a:p>
        </p:txBody>
      </p:sp>
      <p:sp>
        <p:nvSpPr>
          <p:cNvPr id="9223" name="WordArt 11"/>
          <p:cNvSpPr>
            <a:spLocks noChangeArrowheads="1" noChangeShapeType="1" noTextEdit="1"/>
          </p:cNvSpPr>
          <p:nvPr/>
        </p:nvSpPr>
        <p:spPr bwMode="auto">
          <a:xfrm>
            <a:off x="8675688" y="6453188"/>
            <a:ext cx="217487" cy="236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FA2A8B-A992-4973-9483-81051177D3BF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  <p:pic>
        <p:nvPicPr>
          <p:cNvPr id="10243" name="Picture 8" descr="WECKR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"/>
          <a:stretch>
            <a:fillRect/>
          </a:stretch>
        </p:blipFill>
        <p:spPr>
          <a:xfrm>
            <a:off x="4932363" y="2205038"/>
            <a:ext cx="3257550" cy="4292600"/>
          </a:xfrm>
          <a:ln w="28575">
            <a:solidFill>
              <a:srgbClr val="08B9F8"/>
            </a:solidFill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2205038"/>
            <a:ext cx="3328987" cy="4321175"/>
          </a:xfrm>
          <a:ln w="28575">
            <a:solidFill>
              <a:srgbClr val="08B9F8"/>
            </a:solidFill>
            <a:miter lim="800000"/>
            <a:headEnd/>
            <a:tailEnd/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8313" y="404813"/>
            <a:ext cx="822960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chemeClr val="tx2"/>
                </a:solidFill>
              </a:rPr>
              <a:t>Считатели никак не могли догадаться, почему такие разные картинки лежат в одной коробке? Дети помогают считателям разобраться.</a:t>
            </a:r>
            <a:endParaRPr lang="ru-RU" altLang="ru-RU" sz="2000" b="1">
              <a:solidFill>
                <a:srgbClr val="FF3300"/>
              </a:solidFill>
            </a:endParaRPr>
          </a:p>
        </p:txBody>
      </p:sp>
      <p:sp>
        <p:nvSpPr>
          <p:cNvPr id="10247" name="WordArt 9"/>
          <p:cNvSpPr>
            <a:spLocks noChangeArrowheads="1" noChangeShapeType="1" noTextEdit="1"/>
          </p:cNvSpPr>
          <p:nvPr/>
        </p:nvSpPr>
        <p:spPr bwMode="auto">
          <a:xfrm>
            <a:off x="8675688" y="6453188"/>
            <a:ext cx="217487" cy="236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396</Words>
  <Application>Microsoft Office PowerPoint</Application>
  <PresentationFormat>Экран (4:3)</PresentationFormat>
  <Paragraphs>75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Arial</vt:lpstr>
      <vt:lpstr>Оформление по умолчанию</vt:lpstr>
      <vt:lpstr>Презентация PowerPoint</vt:lpstr>
      <vt:lpstr> Часть 1 для детей 5-6 лет:  «В гостях у королевы  математической страны»  Занятие №13  «Волшебный веночек»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Чтобы сделать веночек надо соединить кольца.                        Но как это сделать?</vt:lpstr>
      <vt:lpstr>Королева Гера снова пришла к нам на помощь.</vt:lpstr>
      <vt:lpstr>Ура, мы сделали это! Волшебный веночек готов!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Mark</cp:lastModifiedBy>
  <cp:revision>11</cp:revision>
  <dcterms:created xsi:type="dcterms:W3CDTF">2019-01-11T06:08:08Z</dcterms:created>
  <dcterms:modified xsi:type="dcterms:W3CDTF">2019-02-07T05:29:21Z</dcterms:modified>
</cp:coreProperties>
</file>