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81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</p:sldIdLst>
  <p:sldSz cx="9144000" cy="6858000" type="screen4x3"/>
  <p:notesSz cx="6888163" cy="100203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048BF4-7196-454D-9C78-CB675600B3D3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E81995-730B-496F-ADDE-8016B8827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083A-DB18-4A45-85B8-2A2C4275A26B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BDEA-C843-4642-BBDB-767BE97E1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4DFF-347A-4E5A-9862-A5FA1477B00A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AEA6-01B8-43D9-955C-7C2A2BDED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732B-409E-4C16-874E-829BFFBE3950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D08E-FF6D-4F78-8FC3-EA9EB53EB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3BBF-7D16-4BDD-93FE-8BA68F668FEA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4753-BB69-42C3-8C8D-044F757EF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C0F7-2A81-4CD0-997E-D7262609554D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5FC6-B1DE-4733-BAC8-B465F50AF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4013-1FF8-4C32-AF01-D0A90146011D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339D-34BC-46AF-909D-89624C5F9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DDC3-8227-4904-B91E-8A70CF544174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F9FE-0E28-4A63-9A03-270E10671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75B6-82AC-4E4A-ADE9-CFF1F113C8AC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DDC9-84A9-4E5C-B81B-585E52A8A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DD09-38DB-4392-B926-E15D78B0F7AC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DE02-E4A9-497C-B333-22D022910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AC4F-8570-4D7B-8EA4-C4689C51B77F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37B5-179F-4305-B8BF-58F533FBF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1FAB-06FC-434A-A66A-6CE899041C88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0A4E-4730-4702-91BE-613BEB73A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355E93-B427-4C3F-8260-99E3587853CF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4CF82-7587-4616-B670-C461B3275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cap="none" smtClean="0">
                <a:effectLst/>
              </a:rPr>
              <a:t>Результаты финансово-хозяйственной деятельности и выполнения МБДОУ №27 Муниципального задания в 2015 году.</a:t>
            </a:r>
          </a:p>
        </p:txBody>
      </p:sp>
      <p:sp>
        <p:nvSpPr>
          <p:cNvPr id="14344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В МБДОУ активно привлекались дети из малообеспеченных семей и семей, оказавшихся в трудной жизненной ситуации. В 2015г. Муниципальную льготу по оплате за детский сад получали семьи 45 воспитанников, это так же, как в 2014г.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2603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cap="none" smtClean="0">
                <a:effectLst/>
                <a:latin typeface="Arial" charset="0"/>
              </a:rPr>
              <a:t>Финансово-хозяйственная деятельность МБДОУ №27 по результатам внутреннего и внешнего контроля.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3850" y="1143000"/>
            <a:ext cx="84248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 algn="just"/>
            <a:r>
              <a:rPr lang="ru-RU" sz="1600"/>
              <a:t>1. Обеспечивалось достижение установленного учреждению значений индикативного показателя по средней заработной плате педагогических работников учреждения во исполнение Указа Президента. </a:t>
            </a:r>
          </a:p>
          <a:p>
            <a:pPr indent="342900" algn="just"/>
            <a:r>
              <a:rPr lang="ru-RU" sz="1600"/>
              <a:t>2. Обеспечивалось соблюдение законодательства Российской Федерации при выполнении финансово- хозяйственных операций, закупок, в том числе по своевременной и в полном объеме уплате всех установленных законодательством Российской Федерации налогов и сборов, а также представление отчетности в порядки и сроки, которые установлены законодательством Российской Федерации.</a:t>
            </a:r>
          </a:p>
          <a:p>
            <a:pPr indent="342900" algn="just"/>
            <a:r>
              <a:rPr lang="ru-RU" sz="1600"/>
              <a:t>3. В соответствии со сметой обновлялось материально-техническая база МБДОУ: проведен ремонт на пищеблоке, косметический ремонт в помещениях, закуплено оборудование для пищеблока, приобретена современная мебель в групповые ячейки. В соответствии с планом оснащалась развивающая предметно-пространственная среда групп, шло пополнение современными развивающими и дидактическими играми и пособиями, игрушками, атрибутами, мягким инвентарем, методической  литературой, модулями, маркерами пространства в соответствии с учетом специфики детского сада и требованиями Федерального государственного образовательного стандарта дошкольного образования. </a:t>
            </a:r>
          </a:p>
          <a:p>
            <a:pPr indent="342900" algn="just"/>
            <a:r>
              <a:rPr lang="ru-RU" sz="1600"/>
              <a:t>4. В отчетном году продолжалась работа по совершенствованию финансово-экономических механизмов управления МБДОУ. Разрабатывались и апробировались модели эффективных контрактов с сотрудниками (внедрено с 01.01.2015г. – для педагогических работников, разработано для младших воспитателей). Проведена подготовительная работа, связанная с нормированием труда сотрудников. В 2016 году эта работа будет продолжена.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600" b="1" cap="none" smtClean="0">
                <a:effectLst/>
                <a:latin typeface="Arial" charset="0"/>
              </a:rPr>
              <a:t>                                                                                                                    Таблица 4</a:t>
            </a:r>
            <a:br>
              <a:rPr lang="ru-RU" sz="1600" b="1" cap="none" smtClean="0">
                <a:effectLst/>
                <a:latin typeface="Arial" charset="0"/>
              </a:rPr>
            </a:br>
            <a:r>
              <a:rPr lang="ru-RU" sz="2000" b="1" cap="none" smtClean="0">
                <a:effectLst/>
                <a:latin typeface="Arial" charset="0"/>
              </a:rPr>
              <a:t>Расходы МБДОУ №27 по различным статьям.</a:t>
            </a:r>
            <a:r>
              <a:rPr lang="ru-RU" sz="2400" b="1" cap="none" smtClean="0">
                <a:effectLst/>
                <a:latin typeface="Arial" charset="0"/>
              </a:rPr>
              <a:t/>
            </a:r>
            <a:br>
              <a:rPr lang="ru-RU" sz="2400" b="1" cap="none" smtClean="0">
                <a:effectLst/>
                <a:latin typeface="Arial" charset="0"/>
              </a:rPr>
            </a:br>
            <a:endParaRPr lang="ru-RU" sz="2400" b="1" cap="none" smtClean="0">
              <a:effectLst/>
              <a:latin typeface="Arial" charset="0"/>
            </a:endParaRPr>
          </a:p>
        </p:txBody>
      </p:sp>
      <p:graphicFrame>
        <p:nvGraphicFramePr>
          <p:cNvPr id="24921" name="Group 345"/>
          <p:cNvGraphicFramePr>
            <a:graphicFrameLocks noGrp="1"/>
          </p:cNvGraphicFramePr>
          <p:nvPr/>
        </p:nvGraphicFramePr>
        <p:xfrm>
          <a:off x="304800" y="1554163"/>
          <a:ext cx="8686800" cy="4525966"/>
        </p:xfrm>
        <a:graphic>
          <a:graphicData uri="http://schemas.openxmlformats.org/drawingml/2006/table">
            <a:tbl>
              <a:tblPr/>
              <a:tblGrid>
                <a:gridCol w="2517775"/>
                <a:gridCol w="1104900"/>
                <a:gridCol w="1044575"/>
                <a:gridCol w="1035050"/>
                <a:gridCol w="1049338"/>
                <a:gridCol w="1935162"/>
              </a:tblGrid>
              <a:tr h="357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расходов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расходов в  2015г. по сравнению с 2014г., в тыс. 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тыс. 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всех расходов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тыс. 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всех расходов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 начислением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12861,9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14356,5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1494,6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платежи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876,1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зданий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1240,2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1398,6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1020,2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-69,2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Обновление МТБ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724,6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-83,9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17132,2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18684,2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1552,0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600" b="1" cap="none" smtClean="0">
                <a:effectLst/>
                <a:latin typeface="Arial" charset="0"/>
              </a:rPr>
              <a:t>                                                                                                                         Таблица 5</a:t>
            </a:r>
            <a:br>
              <a:rPr lang="ru-RU" sz="1600" b="1" cap="none" smtClean="0">
                <a:effectLst/>
                <a:latin typeface="Arial" charset="0"/>
              </a:rPr>
            </a:br>
            <a:r>
              <a:rPr lang="ru-RU" sz="2400" b="1" cap="none" smtClean="0">
                <a:effectLst/>
                <a:latin typeface="Arial" charset="0"/>
              </a:rPr>
              <a:t>Динамика роста средней заработной платы педагогических работников в МБДОУ №27.</a:t>
            </a:r>
          </a:p>
        </p:txBody>
      </p:sp>
      <p:graphicFrame>
        <p:nvGraphicFramePr>
          <p:cNvPr id="25689" name="Object 8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95738" y="3141663"/>
          <a:ext cx="4537075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1" name="Диаграмма" r:id="rId3" imgW="5124450" imgH="3962400" progId="Excel.Chart.8">
                  <p:embed/>
                </p:oleObj>
              </mc:Choice>
              <mc:Fallback>
                <p:oleObj name="Диаграмма" r:id="rId3" imgW="5124450" imgH="3962400" progId="Excel.Chart.8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141663"/>
                        <a:ext cx="4537075" cy="35083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97" name="Group 97"/>
          <p:cNvGraphicFramePr>
            <a:graphicFrameLocks noGrp="1"/>
          </p:cNvGraphicFramePr>
          <p:nvPr>
            <p:ph sz="quarter" idx="4294967295"/>
          </p:nvPr>
        </p:nvGraphicFramePr>
        <p:xfrm>
          <a:off x="611188" y="1484313"/>
          <a:ext cx="5400675" cy="1539558"/>
        </p:xfrm>
        <a:graphic>
          <a:graphicData uri="http://schemas.openxmlformats.org/drawingml/2006/table">
            <a:tbl>
              <a:tblPr/>
              <a:tblGrid>
                <a:gridCol w="1662112"/>
                <a:gridCol w="1973263"/>
                <a:gridCol w="1765300"/>
              </a:tblGrid>
              <a:tr h="463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в рублях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роста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20652,05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22772,10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27905,26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188913"/>
            <a:ext cx="8686800" cy="6477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cap="none" smtClean="0">
                <a:effectLst/>
              </a:rPr>
              <a:t>                                                                   </a:t>
            </a:r>
            <a:r>
              <a:rPr lang="ru-RU" sz="1400" b="1" cap="none" smtClean="0">
                <a:effectLst/>
                <a:latin typeface="Arial" charset="0"/>
              </a:rPr>
              <a:t>Таблица 6 </a:t>
            </a:r>
            <a:r>
              <a:rPr lang="ru-RU" sz="2000" b="1" cap="none" smtClean="0">
                <a:effectLst/>
                <a:latin typeface="Arial" charset="0"/>
              </a:rPr>
              <a:t>Динамика доходов, полученных за счёт средств от приносящей доход деятельности.</a:t>
            </a:r>
          </a:p>
        </p:txBody>
      </p:sp>
      <p:graphicFrame>
        <p:nvGraphicFramePr>
          <p:cNvPr id="69767" name="Group 135"/>
          <p:cNvGraphicFramePr>
            <a:graphicFrameLocks noGrp="1"/>
          </p:cNvGraphicFramePr>
          <p:nvPr>
            <p:ph sz="half" idx="4294967295"/>
          </p:nvPr>
        </p:nvGraphicFramePr>
        <p:xfrm>
          <a:off x="1403350" y="1196975"/>
          <a:ext cx="6572250" cy="1463040"/>
        </p:xfrm>
        <a:graphic>
          <a:graphicData uri="http://schemas.openxmlformats.org/drawingml/2006/table">
            <a:tbl>
              <a:tblPr/>
              <a:tblGrid>
                <a:gridCol w="954088"/>
                <a:gridCol w="1657350"/>
                <a:gridCol w="719137"/>
                <a:gridCol w="2232025"/>
                <a:gridCol w="1009650"/>
              </a:tblGrid>
              <a:tr h="584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Период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Доходы, полученные за счёт средств от приносящей доход деятельности, в руб.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роста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Доходы, полученные от дополнительных платных услуг, в руб.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роста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1786099,94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368700,00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2176701,31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591400,00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770" name="Object 138"/>
          <p:cNvGraphicFramePr>
            <a:graphicFrameLocks noGrp="1"/>
          </p:cNvGraphicFramePr>
          <p:nvPr>
            <p:ph sz="half" idx="4294967295"/>
          </p:nvPr>
        </p:nvGraphicFramePr>
        <p:xfrm>
          <a:off x="4932363" y="2636838"/>
          <a:ext cx="3114675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2" name="Диаграмма" r:id="rId3" imgW="3114675" imgH="4019550" progId="Excel.Chart.8">
                  <p:embed/>
                </p:oleObj>
              </mc:Choice>
              <mc:Fallback>
                <p:oleObj name="Диаграмма" r:id="rId3" imgW="3114675" imgH="4019550" progId="Excel.Chart.8">
                  <p:embed/>
                  <p:pic>
                    <p:nvPicPr>
                      <p:cNvPr id="0" name="Picture 13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90"/>
                      <a:stretch>
                        <a:fillRect/>
                      </a:stretch>
                    </p:blipFill>
                    <p:spPr bwMode="auto">
                      <a:xfrm>
                        <a:off x="4932363" y="2636838"/>
                        <a:ext cx="3114675" cy="401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773" name="Picture 14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042988" y="2636838"/>
            <a:ext cx="3114675" cy="401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268413"/>
            <a:ext cx="8569325" cy="2297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0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Улучшение условий и материально – технического обеспечения в  МБДОУ № 27 </a:t>
            </a:r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201</a:t>
            </a:r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году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0000" y="4675188"/>
            <a:ext cx="6756400" cy="9128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125538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cap="none" smtClean="0">
                <a:effectLst/>
                <a:latin typeface="Arial" charset="0"/>
              </a:rPr>
              <a:t/>
            </a:r>
            <a:br>
              <a:rPr lang="ru-RU" sz="3200" cap="none" smtClean="0">
                <a:effectLst/>
                <a:latin typeface="Arial" charset="0"/>
              </a:rPr>
            </a:br>
            <a:r>
              <a:rPr lang="ru-RU" sz="2000" b="1" cap="none" smtClean="0">
                <a:effectLst/>
                <a:latin typeface="Arial" charset="0"/>
              </a:rPr>
              <a:t>Проделали большую работу над имиджем детского сада «Красная шапочка» – сделали новые стенды  с символикой детского сада при входе на территорию – на центральных воротах и около калитки со стороны универмага</a:t>
            </a:r>
          </a:p>
        </p:txBody>
      </p:sp>
      <p:pic>
        <p:nvPicPr>
          <p:cNvPr id="103427" name="Picture 3" descr="IMG_08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3346450" cy="327501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103428" name="Picture 4" descr="IMG_08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3240088" cy="3240088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cap="none" smtClean="0">
                <a:effectLst/>
                <a:latin typeface="Arial" charset="0"/>
              </a:rPr>
              <a:t>При входе в учреждение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4189412" cy="418941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04452" name="Picture 4" descr="IMG_08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5327650" cy="31369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b="1" cap="none" smtClean="0">
                <a:effectLst/>
                <a:latin typeface="Arial" charset="0"/>
              </a:rPr>
              <a:t>Красная шапочка -  </a:t>
            </a:r>
            <a:br>
              <a:rPr lang="ru-RU" sz="2800" b="1" cap="none" smtClean="0">
                <a:effectLst/>
                <a:latin typeface="Arial" charset="0"/>
              </a:rPr>
            </a:br>
            <a:r>
              <a:rPr lang="ru-RU" sz="2800" b="1" cap="none" smtClean="0">
                <a:effectLst/>
                <a:latin typeface="Arial" charset="0"/>
              </a:rPr>
              <a:t>в коридоре около вахты</a:t>
            </a:r>
          </a:p>
        </p:txBody>
      </p:sp>
      <p:pic>
        <p:nvPicPr>
          <p:cNvPr id="105475" name="Picture 3" descr="IMG_08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700213"/>
            <a:ext cx="2762250" cy="5026025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cap="none" smtClean="0">
                <a:effectLst/>
                <a:latin typeface="Arial" charset="0"/>
              </a:rPr>
              <a:t>Стенды - в центральном коридоре ДОУ 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6500" name="Picture 4" descr="IMG_08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3455988" cy="3455988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06501" name="Picture 5" descr="IMG_08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529013" cy="3529013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06502" name="Picture 6" descr="IMG_086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3443287" cy="3443288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362950" cy="4525963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800" b="1" smtClean="0"/>
              <a:t>Деятельность МБДОУ №27 в 2015 году определялась задачами, направленными на реализацию государственной политики Челябинской области в сфере образования и науки, в соответствии с целями и задачами Управления образования г.Снежинска, в соответствии с ориентирами стратегии инновационного развития. И реализовывалась на основе принципов программно-целевого планирования и государственно-общественного управления.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1828800"/>
            <a:ext cx="8062912" cy="1736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Сделан ремонт </a:t>
            </a:r>
            <a:br>
              <a:rPr lang="ru-RU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пищеблоке за счет муниципальных средств по предписаниям</a:t>
            </a:r>
            <a:r>
              <a:rPr lang="ru-RU" sz="40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0000" y="3836988"/>
            <a:ext cx="6756400" cy="17510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8548" name="Picture 4" descr="IMG_08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516313" cy="3516312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108549" name="Picture 5" descr="IMG_08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3440113" cy="3440112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108550" name="Picture 6" descr="IMG_083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781300"/>
            <a:ext cx="3551238" cy="3551238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9572" name="Picture 4" descr="IMG_08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175125" cy="4175125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109573" name="Picture 5" descr="IMG_087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060575"/>
            <a:ext cx="4392613" cy="4392613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28800"/>
            <a:ext cx="7772400" cy="1736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Сделали ремонты на группах своими силами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0000" y="3836988"/>
            <a:ext cx="6756400" cy="17510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 descr="DSC058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860800"/>
            <a:ext cx="5041900" cy="28352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групповой ячейке № 1: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Спальня</a:t>
            </a:r>
          </a:p>
        </p:txBody>
      </p:sp>
      <p:pic>
        <p:nvPicPr>
          <p:cNvPr id="111621" name="Picture 4" descr="DSC058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282825"/>
            <a:ext cx="4681537" cy="26320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групповой ячейке № 2: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Группа</a:t>
            </a:r>
          </a:p>
        </p:txBody>
      </p:sp>
      <p:pic>
        <p:nvPicPr>
          <p:cNvPr id="112644" name="Picture 4" descr="DSC058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7080250" cy="3979863"/>
          </a:xfrm>
          <a:prstGeom prst="rect">
            <a:avLst/>
          </a:prstGeom>
          <a:noFill/>
          <a:ln w="5715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DSC058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365625"/>
            <a:ext cx="4032250" cy="226695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2160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групповой ячейке № 3: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052513"/>
            <a:ext cx="4038600" cy="4530725"/>
          </a:xfrm>
        </p:spPr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Приемная</a:t>
            </a:r>
          </a:p>
          <a:p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Спальня</a:t>
            </a:r>
          </a:p>
        </p:txBody>
      </p:sp>
      <p:sp>
        <p:nvSpPr>
          <p:cNvPr id="216076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125538"/>
            <a:ext cx="4038600" cy="4530725"/>
          </a:xfrm>
        </p:spPr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Группа</a:t>
            </a:r>
          </a:p>
        </p:txBody>
      </p:sp>
      <p:pic>
        <p:nvPicPr>
          <p:cNvPr id="113670" name="Picture 8" descr="DSC058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1773238"/>
            <a:ext cx="3894137" cy="2189162"/>
          </a:xfrm>
          <a:noFill/>
          <a:ln w="57150">
            <a:solidFill>
              <a:srgbClr val="339966"/>
            </a:solidFill>
          </a:ln>
        </p:spPr>
      </p:pic>
      <p:pic>
        <p:nvPicPr>
          <p:cNvPr id="113671" name="Picture 10" descr="DSC058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5913" y="1727200"/>
            <a:ext cx="4111625" cy="2185988"/>
          </a:xfrm>
          <a:noFill/>
          <a:ln w="57150">
            <a:solidFill>
              <a:srgbClr val="33996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групповой	ячейке № 5: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554163"/>
            <a:ext cx="4262438" cy="4525962"/>
          </a:xfrm>
        </p:spPr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Спальня</a:t>
            </a:r>
          </a:p>
        </p:txBody>
      </p:sp>
      <p:pic>
        <p:nvPicPr>
          <p:cNvPr id="114692" name="Picture 4" descr="DSC057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0938" y="2230438"/>
            <a:ext cx="6842125" cy="3638550"/>
          </a:xfrm>
          <a:noFill/>
          <a:ln w="57150">
            <a:solidFill>
              <a:srgbClr val="3366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группах</a:t>
            </a:r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наведен порядок, закуплены яркие игрушки, пополнена и расположена на уровне детей в соответствии с федеральным государственным стандартом развивающая среда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Групповая ячейка № 1</a:t>
            </a:r>
            <a:b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 – 3 года</a:t>
            </a:r>
          </a:p>
        </p:txBody>
      </p:sp>
      <p:pic>
        <p:nvPicPr>
          <p:cNvPr id="116739" name="Picture 6" descr="IMG_422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412875"/>
            <a:ext cx="6840537" cy="5130800"/>
          </a:xfrm>
          <a:noFill/>
          <a:ln w="57150">
            <a:solidFill>
              <a:srgbClr val="339966"/>
            </a:solidFill>
          </a:ln>
        </p:spPr>
      </p:pic>
      <p:sp>
        <p:nvSpPr>
          <p:cNvPr id="58376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554163"/>
            <a:ext cx="4262438" cy="4525962"/>
          </a:xfrm>
        </p:spPr>
        <p:txBody>
          <a:bodyPr/>
          <a:lstStyle/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4525963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800" b="1" smtClean="0"/>
              <a:t>В МБДОУ сформирован коллектив единомышленников из компетентных работников, любящих детей и знающих свою работу. В 2015г. работало 8 педагогов (44%), имеющих высшее образование, в 2014г. работало 6 педагогов (35%), имеющих высшее образование. 5 педагогов (28%) работало в 2015г., имеющих высшую и первую квалификационную категории (это один из выполненных показателей Муниципального задания за 2015г.).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7" descr="DSC058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692150"/>
            <a:ext cx="5867400" cy="3297238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7763" name="Picture 5" descr="DSC0583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565400"/>
            <a:ext cx="5903912" cy="3317875"/>
          </a:xfrm>
          <a:noFill/>
          <a:ln w="57150">
            <a:solidFill>
              <a:srgbClr val="FFCC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Групповая ячейка № 2</a:t>
            </a:r>
            <a:b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 – 4 года</a:t>
            </a:r>
          </a:p>
        </p:txBody>
      </p:sp>
      <p:sp>
        <p:nvSpPr>
          <p:cNvPr id="63505" name="Rectangle 17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554163"/>
            <a:ext cx="4262438" cy="4525962"/>
          </a:xfrm>
        </p:spPr>
        <p:txBody>
          <a:bodyPr/>
          <a:lstStyle/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4729163" y="1554163"/>
            <a:ext cx="4262437" cy="4525962"/>
          </a:xfrm>
        </p:spPr>
        <p:txBody>
          <a:bodyPr/>
          <a:lstStyle/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8789" name="Picture 2" descr="DSC058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496300" cy="4775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 descr="DSC0578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3398838" cy="6048375"/>
          </a:xfrm>
          <a:noFill/>
          <a:ln w="57150">
            <a:solidFill>
              <a:srgbClr val="800080"/>
            </a:solidFill>
          </a:ln>
        </p:spPr>
      </p:pic>
      <p:pic>
        <p:nvPicPr>
          <p:cNvPr id="119811" name="Picture 10" descr="IMG_42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3688" y="476250"/>
            <a:ext cx="4535487" cy="6048375"/>
          </a:xfrm>
          <a:noFill/>
          <a:ln w="57150">
            <a:solidFill>
              <a:srgbClr val="80008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Групповая ячейка № 3</a:t>
            </a:r>
            <a:b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 – 3 года</a:t>
            </a:r>
          </a:p>
        </p:txBody>
      </p:sp>
      <p:pic>
        <p:nvPicPr>
          <p:cNvPr id="120835" name="Picture 0" descr="DSC058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8615363" cy="4841875"/>
          </a:xfrm>
          <a:noFill/>
          <a:ln w="57150">
            <a:solidFill>
              <a:srgbClr val="00008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IMG_42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040312" cy="378142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21859" name="Picture 3" descr="IMG_42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679950" cy="3509962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групповой	ячейке № 4 </a:t>
            </a:r>
            <a:b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4-5 лет</a:t>
            </a:r>
          </a:p>
        </p:txBody>
      </p:sp>
      <p:pic>
        <p:nvPicPr>
          <p:cNvPr id="122883" name="Picture 1" descr="IMG_417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6767512" cy="5075237"/>
          </a:xfrm>
          <a:noFill/>
          <a:ln w="57150">
            <a:solidFill>
              <a:srgbClr val="CC99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0" descr="DSC057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256213" cy="295433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23907" name="Picture 2" descr="DSC058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5184775" cy="29146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Групповая ячейка № 5</a:t>
            </a:r>
            <a:b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 – 7 лет</a:t>
            </a:r>
          </a:p>
        </p:txBody>
      </p:sp>
      <p:pic>
        <p:nvPicPr>
          <p:cNvPr id="124931" name="Picture 1" descr="DSC0579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535113"/>
            <a:ext cx="8458200" cy="4754562"/>
          </a:xfrm>
          <a:noFill/>
          <a:ln w="57150">
            <a:solidFill>
              <a:srgbClr val="FF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IMG_418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5184775" cy="3889375"/>
          </a:xfrm>
          <a:noFill/>
          <a:ln w="57150">
            <a:solidFill>
              <a:srgbClr val="008080"/>
            </a:solidFill>
          </a:ln>
        </p:spPr>
      </p:pic>
      <p:pic>
        <p:nvPicPr>
          <p:cNvPr id="125955" name="Picture 7" descr="IMG_417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3248025"/>
            <a:ext cx="4535488" cy="3402013"/>
          </a:xfrm>
          <a:noFill/>
          <a:ln w="57150">
            <a:solidFill>
              <a:srgbClr val="00808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Групповая ячейка № 6</a:t>
            </a:r>
            <a:b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 – 6 лет</a:t>
            </a:r>
          </a:p>
        </p:txBody>
      </p:sp>
      <p:pic>
        <p:nvPicPr>
          <p:cNvPr id="126979" name="Picture 1" descr="DSC0583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677988"/>
            <a:ext cx="8385175" cy="4714875"/>
          </a:xfrm>
          <a:noFill/>
          <a:ln w="5715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type="body" idx="1"/>
          </p:nvPr>
        </p:nvSpPr>
        <p:spPr>
          <a:xfrm>
            <a:off x="457200" y="1554163"/>
            <a:ext cx="7570788" cy="4525962"/>
          </a:xfrm>
        </p:spPr>
        <p:txBody>
          <a:bodyPr/>
          <a:lstStyle/>
          <a:p>
            <a:pPr marL="609600" indent="-609600" algn="just">
              <a:buFont typeface="Franklin Gothic Medium" pitchFamily="34" charset="0"/>
              <a:buNone/>
            </a:pPr>
            <a:r>
              <a:rPr lang="ru-RU" b="1" smtClean="0"/>
              <a:t>     </a:t>
            </a:r>
            <a:r>
              <a:rPr lang="ru-RU" sz="2800" b="1" smtClean="0"/>
              <a:t>В 2015г. в МБДОУ работало 4 педагогических работника в возрасте до 30 лет (22% - от общего числа педагогических работников), в 2014г. – 3 человека (17%).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8003" name="Picture 4" descr="IMG_42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1412875"/>
            <a:ext cx="3398838" cy="4530725"/>
          </a:xfrm>
          <a:noFill/>
          <a:ln w="57150">
            <a:solidFill>
              <a:srgbClr val="0000FF"/>
            </a:solidFill>
          </a:ln>
        </p:spPr>
      </p:pic>
      <p:pic>
        <p:nvPicPr>
          <p:cNvPr id="128004" name="Picture 8" descr="DSC058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752975" cy="31892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0605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Каждая группа оформлена в своей цветовой гамме, имеет свой стиль и свое название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Например, групповая ячейка № 3 </a:t>
            </a:r>
            <a:b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«Лесная сказка»</a:t>
            </a:r>
          </a:p>
        </p:txBody>
      </p:sp>
      <p:pic>
        <p:nvPicPr>
          <p:cNvPr id="130051" name="Picture 4" descr="лес сказ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6624637" cy="4975225"/>
          </a:xfrm>
          <a:noFill/>
          <a:ln w="57150">
            <a:solidFill>
              <a:srgbClr val="008000"/>
            </a:solidFill>
          </a:ln>
        </p:spPr>
      </p:pic>
      <p:sp>
        <p:nvSpPr>
          <p:cNvPr id="130052" name="Rectangle 7"/>
          <p:cNvSpPr>
            <a:spLocks noChangeArrowheads="1"/>
          </p:cNvSpPr>
          <p:nvPr/>
        </p:nvSpPr>
        <p:spPr bwMode="auto">
          <a:xfrm>
            <a:off x="3203575" y="2133600"/>
            <a:ext cx="34559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28900" algn="l"/>
              </a:tabLst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МБДОУ  </a:t>
            </a:r>
          </a:p>
          <a:p>
            <a:pPr>
              <a:tabLst>
                <a:tab pos="2628900" algn="l"/>
              </a:tabLst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«Детский сад общеразвивающего вида № 27»</a:t>
            </a:r>
          </a:p>
          <a:p>
            <a:pPr>
              <a:tabLst>
                <a:tab pos="2628900" algn="l"/>
              </a:tabLs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ГРУППА №3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tabLst>
                <a:tab pos="2628900" algn="l"/>
              </a:tabLs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(с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до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лет)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tabLst>
                <a:tab pos="2628900" algn="l"/>
              </a:tabLs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«ЛЕСНАЯ СКАЗКА»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tabLst>
                <a:tab pos="2628900" algn="l"/>
              </a:tabLs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   ВОСПИТАТЕЛ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Ь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tabLst>
                <a:tab pos="2628900" algn="l"/>
              </a:tabLs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Юзеева Лариса Владимировна</a:t>
            </a:r>
          </a:p>
          <a:p>
            <a:pPr>
              <a:tabLst>
                <a:tab pos="2628900" algn="l"/>
              </a:tabLst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Алексеева Юлия Фаритовна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tabLst>
                <a:tab pos="2628900" algn="l"/>
              </a:tabLs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   МЛАДШИЙ ВОСПИТАТЕЛЬ: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tabLst>
                <a:tab pos="2628900" algn="l"/>
              </a:tabLs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Колмакова Анастасия Сергеевна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88913"/>
            <a:ext cx="4038600" cy="4530725"/>
          </a:xfrm>
        </p:spPr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Приемная</a:t>
            </a:r>
          </a:p>
          <a:p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Спальня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88913"/>
            <a:ext cx="4038600" cy="4530725"/>
          </a:xfrm>
        </p:spPr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Группа</a:t>
            </a:r>
          </a:p>
        </p:txBody>
      </p:sp>
      <p:pic>
        <p:nvPicPr>
          <p:cNvPr id="131077" name="Picture 7" descr="DSC058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4211637" cy="2368550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131078" name="Picture 8" descr="DSC058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4306887" cy="2420937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131079" name="Picture 9" descr="DSC058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4608512" cy="2589212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effectLst/>
                <a:latin typeface="Arial" charset="0"/>
              </a:rPr>
              <a:t>По предписанию приобретена мойка в процедурный кабинет</a:t>
            </a:r>
          </a:p>
        </p:txBody>
      </p:sp>
      <p:sp>
        <p:nvSpPr>
          <p:cNvPr id="1320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2100" name="Picture 4" descr="IMG_08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875088" cy="3875088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связи с открытием второй группы раннего возраста приобретено: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554163"/>
            <a:ext cx="4262438" cy="4525962"/>
          </a:xfrm>
        </p:spPr>
        <p:txBody>
          <a:bodyPr/>
          <a:lstStyle/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Полотенечница</a:t>
            </a:r>
          </a:p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Горшечница</a:t>
            </a:r>
          </a:p>
          <a:p>
            <a:pPr>
              <a:buFont typeface="Wingdings 2" pitchFamily="18" charset="2"/>
              <a:buNone/>
            </a:pP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744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787900" y="1628775"/>
            <a:ext cx="4038600" cy="4530725"/>
          </a:xfrm>
        </p:spPr>
        <p:txBody>
          <a:bodyPr/>
          <a:lstStyle/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25" name="Picture 5" descr="IMG_087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3097212" cy="3097212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33126" name="Picture 6" descr="IMG_087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3240087" cy="3240087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260350"/>
            <a:ext cx="8229600" cy="4530725"/>
          </a:xfrm>
        </p:spPr>
        <p:txBody>
          <a:bodyPr/>
          <a:lstStyle/>
          <a:p>
            <a:r>
              <a:rPr lang="ru-RU" b="1" smtClean="0">
                <a:latin typeface="Arial" charset="0"/>
              </a:rPr>
              <a:t>Детский стол</a:t>
            </a:r>
          </a:p>
          <a:p>
            <a:r>
              <a:rPr lang="ru-RU" b="1" smtClean="0">
                <a:latin typeface="Arial" charset="0"/>
              </a:rPr>
              <a:t>Детские стульчики (32 шт.)</a:t>
            </a:r>
          </a:p>
        </p:txBody>
      </p:sp>
      <p:pic>
        <p:nvPicPr>
          <p:cNvPr id="134147" name="Picture 3" descr="IMG_08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3443287" cy="3443287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34148" name="Picture 4" descr="IMG_088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3384550" cy="338455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/>
                <a:latin typeface="Arial" charset="0"/>
              </a:rPr>
              <a:t>В групповую ячейку №1 приобретена: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b="1" smtClean="0">
                <a:latin typeface="Arial" charset="0"/>
              </a:rPr>
              <a:t>Полотенечница</a:t>
            </a:r>
          </a:p>
        </p:txBody>
      </p:sp>
      <p:pic>
        <p:nvPicPr>
          <p:cNvPr id="135172" name="Picture 4" descr="IMG_08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4954588" cy="4954588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Для музыкального зала приобретено: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Кукольные театры</a:t>
            </a:r>
          </a:p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Детское пианино</a:t>
            </a:r>
          </a:p>
          <a:p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6196" name="Picture 4" descr="DSC058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887788" cy="2185988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136197" name="Picture 5" descr="DSC058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4464050" cy="2508250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  <a:latin typeface="Arial" charset="0"/>
            </a:endParaRPr>
          </a:p>
        </p:txBody>
      </p:sp>
      <p:sp>
        <p:nvSpPr>
          <p:cNvPr id="137219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404813"/>
            <a:ext cx="8229600" cy="4530725"/>
          </a:xfrm>
        </p:spPr>
        <p:txBody>
          <a:bodyPr/>
          <a:lstStyle/>
          <a:p>
            <a:r>
              <a:rPr lang="ru-RU" b="1" smtClean="0">
                <a:latin typeface="Arial" charset="0"/>
              </a:rPr>
              <a:t>Методическое пособие к программе «Ладушки» И. Каплуновой, раздел «Наш веселый оркестр»</a:t>
            </a:r>
          </a:p>
        </p:txBody>
      </p:sp>
      <p:pic>
        <p:nvPicPr>
          <p:cNvPr id="137220" name="Picture 4" descr="IMG_08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3673475" cy="36734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7221" name="Picture 5" descr="IMG_08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3492500" cy="34925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ru-RU" sz="2800" b="1" smtClean="0"/>
              <a:t>Эффективно проводилась работа по повышению квалификации педагогов: 100% - прошли курсовую подготовку по использованию современных образовательных технологий в условиях реализации ФГОС ДО (это также один из выполненных показателей Муниципального задания за 2015г.), 56% - владеют информационно-коммуникационными технологиями.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138243" name="Picture 3" descr="IMG_08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3949700" cy="39497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8244" name="Picture 4" descr="IMG_088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2492375"/>
            <a:ext cx="3810000" cy="3810000"/>
          </a:xfr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 advTm="5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Стулья для взрослых</a:t>
            </a:r>
          </a:p>
        </p:txBody>
      </p:sp>
      <p:pic>
        <p:nvPicPr>
          <p:cNvPr id="139268" name="Picture 4" descr="IMG_08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441700" cy="34417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39269" name="Picture 5" descr="IMG_08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3371850" cy="337185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Для кастелянской: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Швейная машинка</a:t>
            </a:r>
          </a:p>
        </p:txBody>
      </p:sp>
      <p:pic>
        <p:nvPicPr>
          <p:cNvPr id="140292" name="Picture 4" descr="IMG_0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4451350" cy="445135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групповые ячейки  № 4,5,6 для детей старшего дошкольного возраста: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554163"/>
            <a:ext cx="4262438" cy="4525962"/>
          </a:xfrm>
        </p:spPr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Настольная игра «Хоккей»</a:t>
            </a:r>
          </a:p>
        </p:txBody>
      </p:sp>
      <p:pic>
        <p:nvPicPr>
          <p:cNvPr id="141316" name="Picture 4" descr="IMG_08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3371850" cy="337185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41317" name="Picture 5" descr="IMG_08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3240088" cy="3240087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групповую ячейку  № 3:</a:t>
            </a:r>
          </a:p>
        </p:txBody>
      </p:sp>
      <p:sp>
        <p:nvSpPr>
          <p:cNvPr id="142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Мольберт</a:t>
            </a:r>
          </a:p>
          <a:p>
            <a:endParaRPr lang="ru-RU" sz="2800" b="1" smtClean="0">
              <a:latin typeface="Arial" charset="0"/>
            </a:endParaRPr>
          </a:p>
        </p:txBody>
      </p:sp>
      <p:pic>
        <p:nvPicPr>
          <p:cNvPr id="142340" name="Picture 4" descr="IMG_08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4248150" cy="42481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Приобрели баннеры для оформления мероприятий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64" name="Picture 4" descr="лето3 -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600450" cy="2490787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43365" name="Picture 5" descr="Банер де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3097213" cy="2927350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143366" name="Picture 6" descr="зимняя картин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3744912" cy="2247900"/>
          </a:xfrm>
          <a:prstGeom prst="rect">
            <a:avLst/>
          </a:prstGeom>
          <a:noFill/>
          <a:ln w="5715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43367" name="Picture 7" descr="201154132172877780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873500" cy="2420938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28800"/>
            <a:ext cx="7772400" cy="1736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40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соответствии с  изменениями в законодательстве  образования Российской Федерации обновили  потребительские уголки МБДОУ и групп, а также рубрики «Новое  - в образовании» , «Мы партнеры»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0000" y="3836988"/>
            <a:ext cx="6756400" cy="17510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IMG_42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1341438"/>
            <a:ext cx="4973638" cy="3730625"/>
          </a:xfr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«Воспитываем сына, </a:t>
            </a:r>
            <a:b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воспитываем дочь»</a:t>
            </a:r>
          </a:p>
        </p:txBody>
      </p:sp>
      <p:pic>
        <p:nvPicPr>
          <p:cNvPr id="146435" name="Picture 4" descr="IMG_568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3781425" cy="5040312"/>
          </a:xfrm>
          <a:noFill/>
          <a:ln w="57150">
            <a:solidFill>
              <a:srgbClr val="000080"/>
            </a:solidFill>
          </a:ln>
        </p:spPr>
      </p:pic>
      <p:pic>
        <p:nvPicPr>
          <p:cNvPr id="146436" name="Picture 6" descr="IMG_568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1628775"/>
            <a:ext cx="3725863" cy="4968875"/>
          </a:xfrm>
          <a:noFill/>
          <a:ln w="57150">
            <a:solidFill>
              <a:srgbClr val="00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6" descr="WP_20140327_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3860800"/>
            <a:ext cx="4968875" cy="2797175"/>
          </a:xfrm>
          <a:noFill/>
          <a:ln w="57150">
            <a:solidFill>
              <a:srgbClr val="FF6600"/>
            </a:solidFill>
          </a:ln>
        </p:spPr>
      </p:pic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Занимаемся с родителями по «Детскому календарю»</a:t>
            </a:r>
          </a:p>
        </p:txBody>
      </p:sp>
      <p:pic>
        <p:nvPicPr>
          <p:cNvPr id="147460" name="Picture 4" descr="DSC0375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5329238" cy="2995612"/>
          </a:xfrm>
          <a:noFill/>
          <a:ln w="57150">
            <a:solidFill>
              <a:srgbClr val="FF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0" name="Rectangle 134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8686800" cy="10271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cap="none" smtClean="0">
                <a:effectLst/>
                <a:latin typeface="Arial" charset="0"/>
              </a:rPr>
              <a:t>                                                                               </a:t>
            </a:r>
            <a:r>
              <a:rPr lang="ru-RU" sz="1600" b="1" cap="none" smtClean="0">
                <a:effectLst/>
                <a:latin typeface="Arial" charset="0"/>
              </a:rPr>
              <a:t>Таблица 1</a:t>
            </a:r>
            <a:br>
              <a:rPr lang="ru-RU" sz="1600" b="1" cap="none" smtClean="0">
                <a:effectLst/>
                <a:latin typeface="Arial" charset="0"/>
              </a:rPr>
            </a:br>
            <a:r>
              <a:rPr lang="ru-RU" sz="1800" b="1" cap="none" smtClean="0">
                <a:effectLst/>
                <a:latin typeface="Arial" charset="0"/>
              </a:rPr>
              <a:t>Информация о динамике участия и побед МБДОУ №27 в  конкурсах, фестивалях, других мероприятиях Всероссийского  уровня.</a:t>
            </a:r>
          </a:p>
        </p:txBody>
      </p:sp>
      <p:graphicFrame>
        <p:nvGraphicFramePr>
          <p:cNvPr id="79257" name="Group 2457"/>
          <p:cNvGraphicFramePr>
            <a:graphicFrameLocks noGrp="1"/>
          </p:cNvGraphicFramePr>
          <p:nvPr/>
        </p:nvGraphicFramePr>
        <p:xfrm>
          <a:off x="250825" y="1341438"/>
          <a:ext cx="8686800" cy="4525963"/>
        </p:xfrm>
        <a:graphic>
          <a:graphicData uri="http://schemas.openxmlformats.org/drawingml/2006/table">
            <a:tbl>
              <a:tblPr/>
              <a:tblGrid>
                <a:gridCol w="504825"/>
                <a:gridCol w="4679950"/>
                <a:gridCol w="1152525"/>
                <a:gridCol w="1223963"/>
                <a:gridCol w="1125537"/>
              </a:tblGrid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увеличения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Медаль во Всероссийском конкурсе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Победы  и призовые места работников во Всероссийских конкурсах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Победы и призовые места воспитанников во Всероссийских конкурсах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прежнем уровне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работников во Всероссийских конкурсах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воспитанников во Всероссийских конкурсах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«Информация ГИБДД»</a:t>
            </a:r>
            <a:b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1" cap="none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8483" name="Picture 4" descr="DSC0576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1554163"/>
            <a:ext cx="8507413" cy="4525962"/>
          </a:xfrm>
          <a:noFill/>
          <a:ln w="57150">
            <a:solidFill>
              <a:srgbClr val="008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IMG_42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8280400" cy="6210300"/>
          </a:xfr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Организован уголок по дорожному движению в группах:</a:t>
            </a:r>
          </a:p>
        </p:txBody>
      </p:sp>
      <p:pic>
        <p:nvPicPr>
          <p:cNvPr id="150531" name="Picture 4" descr="DSC058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5184775" cy="2914650"/>
          </a:xfrm>
          <a:noFill/>
          <a:ln w="57150">
            <a:solidFill>
              <a:srgbClr val="33CCCC"/>
            </a:solidFill>
          </a:ln>
        </p:spPr>
      </p:pic>
      <p:pic>
        <p:nvPicPr>
          <p:cNvPr id="150532" name="Picture 6" descr="DSC057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3446463"/>
            <a:ext cx="5040313" cy="2832100"/>
          </a:xfrm>
          <a:noFill/>
          <a:ln w="57150">
            <a:solidFill>
              <a:srgbClr val="00CC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Обновлен перекресток для обучения детей правилам дорожного движения</a:t>
            </a:r>
          </a:p>
        </p:txBody>
      </p:sp>
      <p:pic>
        <p:nvPicPr>
          <p:cNvPr id="151555" name="Picture 6" descr="DSC0576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2060575"/>
            <a:ext cx="4211638" cy="2366963"/>
          </a:xfrm>
          <a:noFill/>
          <a:ln w="57150">
            <a:solidFill>
              <a:srgbClr val="FF6600"/>
            </a:solidFill>
          </a:ln>
        </p:spPr>
      </p:pic>
      <p:pic>
        <p:nvPicPr>
          <p:cNvPr id="151556" name="Picture 8" descr="DSC0575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4249737" cy="2389188"/>
          </a:xfrm>
          <a:noFill/>
          <a:ln w="57150">
            <a:solidFill>
              <a:srgbClr val="FF9900"/>
            </a:solidFill>
          </a:ln>
        </p:spPr>
      </p:pic>
      <p:pic>
        <p:nvPicPr>
          <p:cNvPr id="151557" name="Picture 4" descr="DSC0576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8538" y="3860800"/>
            <a:ext cx="4175125" cy="2805113"/>
          </a:xfrm>
          <a:noFill/>
          <a:ln w="57150">
            <a:solidFill>
              <a:srgbClr val="FFCC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28800"/>
            <a:ext cx="7772400" cy="1736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4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Для осуществления социального партнерства обновили оформление коридоров, приемных и территории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0000" y="3836988"/>
            <a:ext cx="6756400" cy="17510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DSC058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3708400" cy="65976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IMG_08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803650" cy="380365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54627" name="Picture 3" descr="IMG_08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233862" cy="4233863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5651" name="Picture 4" descr="DSC0583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981075"/>
            <a:ext cx="8424862" cy="4737100"/>
          </a:xfrm>
          <a:noFill/>
          <a:ln w="57150">
            <a:solidFill>
              <a:srgbClr val="00808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6675" name="Picture 4" descr="DSC058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1554163"/>
            <a:ext cx="8507413" cy="4525962"/>
          </a:xfrm>
          <a:noFill/>
          <a:ln w="57150">
            <a:solidFill>
              <a:srgbClr val="00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7" descr="IMG_417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8424863" cy="6319838"/>
          </a:xfrm>
          <a:noFill/>
          <a:ln w="57150">
            <a:solidFill>
              <a:srgbClr val="FF99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72" name="Group 992"/>
          <p:cNvGraphicFramePr>
            <a:graphicFrameLocks noGrp="1"/>
          </p:cNvGraphicFramePr>
          <p:nvPr/>
        </p:nvGraphicFramePr>
        <p:xfrm>
          <a:off x="323850" y="1268413"/>
          <a:ext cx="8686800" cy="5760720"/>
        </p:xfrm>
        <a:graphic>
          <a:graphicData uri="http://schemas.openxmlformats.org/drawingml/2006/table">
            <a:tbl>
              <a:tblPr/>
              <a:tblGrid>
                <a:gridCol w="420688"/>
                <a:gridCol w="5575300"/>
                <a:gridCol w="792162"/>
                <a:gridCol w="869950"/>
                <a:gridCol w="10287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№п/п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увеличения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Победы МБДОУ в городских конкурсах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Победы работников в городских конкурсах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Победы воспитанников в городских конкурсах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Призовое место детей в городских конкурсах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Участие МБДОУ в городских конкурсах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Участие работников в городских конкурсах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Участие воспитанников в городских конкурсах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Городской Фестиваль по лего - конструированию</a:t>
                      </a: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SimSun" charset="-122"/>
                          <a:cs typeface="Times New Roman" pitchFamily="18" charset="0"/>
                        </a:rPr>
                        <a:t>:</a:t>
                      </a:r>
                      <a:r>
                        <a:rPr kumimoji="0" lang="ru-RU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победа  команды МБДОУ в номинации</a:t>
                      </a:r>
                      <a:endParaRPr kumimoji="0" lang="ru-RU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прежнем уровне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Участие в городском турнире среди дошкольников 5-7 лет «Шашечный дебют»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Участие в городском шахматном турнире, посвященном памяти Б.М. Беккера, среди воспитанников МБДОУ, МАДОУ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Участие в городском «Фестивале ЧУДеС»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Участие в городском «Фестивале развивающих игр» среди воспитанников дошкольных учреждений города, посвященном 60-летию образования ФГУП «РФЯЦ ВНИИТФ им. академика Е.И. Забабахина, в рамках Шахматного турнира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Освещение в средствах массовой информации деятельности ДОУ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Публикации педагогов, отражающих методическую систему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71" name="Rectangle 991"/>
          <p:cNvSpPr>
            <a:spLocks noGrp="1"/>
          </p:cNvSpPr>
          <p:nvPr>
            <p:ph type="title" idx="4294967295"/>
          </p:nvPr>
        </p:nvSpPr>
        <p:spPr bwMode="auto">
          <a:xfrm>
            <a:off x="250825" y="2603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600" b="1" cap="none" smtClean="0">
                <a:effectLst/>
                <a:latin typeface="Arial" charset="0"/>
              </a:rPr>
              <a:t>                                                                                                                     Таблица 2</a:t>
            </a:r>
            <a:br>
              <a:rPr lang="ru-RU" sz="1600" b="1" cap="none" smtClean="0">
                <a:effectLst/>
                <a:latin typeface="Arial" charset="0"/>
              </a:rPr>
            </a:br>
            <a:r>
              <a:rPr lang="ru-RU" sz="1800" b="1" cap="none" smtClean="0">
                <a:effectLst/>
                <a:latin typeface="Arial" charset="0"/>
              </a:rPr>
              <a:t>Информация о динамике участия и побед МБДОУ №27 в  конкурсах, фестивалях, других мероприятиях городского  уровня.</a:t>
            </a:r>
            <a:br>
              <a:rPr lang="ru-RU" sz="1800" b="1" cap="none" smtClean="0">
                <a:effectLst/>
                <a:latin typeface="Arial" charset="0"/>
              </a:rPr>
            </a:br>
            <a:endParaRPr lang="ru-RU" sz="1800" b="1" cap="none" smtClean="0"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4" descr="IMG_418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8353425" cy="6265863"/>
          </a:xfrm>
          <a:noFill/>
          <a:ln w="57150">
            <a:solidFill>
              <a:srgbClr val="3333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28800"/>
            <a:ext cx="7772400" cy="1736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z="4400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0000" y="3836988"/>
            <a:ext cx="6756400" cy="17510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9748" name="Picture 4" descr="IMG_42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064500" cy="6048375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0771" name="Picture 4" descr="IMG_42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404813"/>
            <a:ext cx="4699000" cy="6264275"/>
          </a:xfrm>
          <a:noFill/>
          <a:ln w="57150">
            <a:solidFill>
              <a:srgbClr val="3366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 descr="IMG_42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569325" cy="6427788"/>
          </a:xfrm>
          <a:noFill/>
          <a:ln w="57150">
            <a:solidFill>
              <a:srgbClr val="99336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4" descr="IMG_259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569325" cy="6427788"/>
          </a:xfr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4" descr="IMG_259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424863" cy="6319837"/>
          </a:xfrm>
          <a:noFill/>
          <a:ln w="57150">
            <a:solidFill>
              <a:srgbClr val="33CC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 descr="IMG_259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497888" cy="6373813"/>
          </a:xfr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4" descr="IMG_259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281987" cy="6211888"/>
          </a:xfrm>
          <a:noFill/>
          <a:ln w="57150">
            <a:solidFill>
              <a:srgbClr val="00008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 descr="IMG_26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353425" cy="6265863"/>
          </a:xfrm>
          <a:noFill/>
          <a:ln w="57150">
            <a:solidFill>
              <a:srgbClr val="99336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4" descr="IMG_26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497887" cy="6373812"/>
          </a:xfrm>
          <a:noFill/>
          <a:ln w="5715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23850" y="115888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cap="none" smtClean="0">
                <a:effectLst/>
              </a:rPr>
              <a:t>                                                                                                                                         </a:t>
            </a:r>
            <a:r>
              <a:rPr lang="ru-RU" sz="1600" b="1" cap="none" smtClean="0">
                <a:effectLst/>
                <a:latin typeface="Arial" charset="0"/>
              </a:rPr>
              <a:t>Таблица 3</a:t>
            </a:r>
            <a:br>
              <a:rPr lang="ru-RU" sz="1600" b="1" cap="none" smtClean="0">
                <a:effectLst/>
                <a:latin typeface="Arial" charset="0"/>
              </a:rPr>
            </a:br>
            <a:r>
              <a:rPr lang="ru-RU" sz="1600" b="1" cap="none" smtClean="0">
                <a:effectLst/>
                <a:latin typeface="Arial" charset="0"/>
              </a:rPr>
              <a:t>Анализ выполнения МБДОУ №27 Муниципального задания, показатели: пропуски детей по болезни, заболеваемость.</a:t>
            </a:r>
          </a:p>
        </p:txBody>
      </p:sp>
      <p:graphicFrame>
        <p:nvGraphicFramePr>
          <p:cNvPr id="76078" name="Group 302"/>
          <p:cNvGraphicFramePr>
            <a:graphicFrameLocks noGrp="1"/>
          </p:cNvGraphicFramePr>
          <p:nvPr/>
        </p:nvGraphicFramePr>
        <p:xfrm>
          <a:off x="179388" y="1196975"/>
          <a:ext cx="8713787" cy="5543868"/>
        </p:xfrm>
        <a:graphic>
          <a:graphicData uri="http://schemas.openxmlformats.org/drawingml/2006/table">
            <a:tbl>
              <a:tblPr/>
              <a:tblGrid>
                <a:gridCol w="1820862"/>
                <a:gridCol w="952500"/>
                <a:gridCol w="728663"/>
                <a:gridCol w="773112"/>
                <a:gridCol w="963613"/>
                <a:gridCol w="800100"/>
                <a:gridCol w="825500"/>
                <a:gridCol w="990600"/>
                <a:gridCol w="858837"/>
              </a:tblGrid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Ед. измерения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Фактические показатели 2014г.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Средние показатели по всем МБДОУ 2015г.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Плановые показатели по Муниципальному заданию 2015г.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Фактические показатели 2015г.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выполнения в 2015г. по сравнению с 2014г.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выполнения в 2015г. по сравнению со средним по всем МБДОУ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выполнения Муниципального задания в 2015г.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пропусков дней по болезни одним ребенком, ранний возраст (до 3 лет)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Дней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26,39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32,9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25,25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пропусков дней по болезни одним ребенком, дошкольный возраст (с 3 лет)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Дней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15,84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16,64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103%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Заболеваемость на 100 детей, ранний возраст (до 3 лет)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Случаев на 100 детей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307,45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311,51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123%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Заболеваемость на 100 детей, дошкольный возраст (с 3 лет)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Случаев на 100 детей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212,58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191,09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117%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4" descr="IMG_262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8208963" cy="6157913"/>
          </a:xfrm>
          <a:noFill/>
          <a:ln w="57150">
            <a:solidFill>
              <a:srgbClr val="80008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IMG_262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424862" cy="6319838"/>
          </a:xfrm>
          <a:noFill/>
          <a:ln w="57150">
            <a:solidFill>
              <a:srgbClr val="FF99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1916113"/>
            <a:ext cx="7772400" cy="1736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СПАСИБО ЗА ВНИМАНИЕ!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0000" y="3836988"/>
            <a:ext cx="6756400" cy="17510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b="1" smtClean="0"/>
              <a:t>Оценка эффективности работы МБДОУ за учебный год родителями воспитанников составила 84% (это еще один из выполненных показателей Муниципального задания за 2015г.), отмечается рост активности родителей и включенности их в образовательный процесс МБДОУ.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</TotalTime>
  <Words>1367</Words>
  <Application>Microsoft Office PowerPoint</Application>
  <PresentationFormat>Экран (4:3)</PresentationFormat>
  <Paragraphs>300</Paragraphs>
  <Slides>82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4" baseType="lpstr">
      <vt:lpstr>Трек</vt:lpstr>
      <vt:lpstr>Диаграмма</vt:lpstr>
      <vt:lpstr>Результаты финансово-хозяйственной деятельности и выполнения МБДОУ №27 Муниципального задания в 2015 году.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Таблица 1 Информация о динамике участия и побед МБДОУ №27 в  конкурсах, фестивалях, других мероприятиях Всероссийского  уровня.</vt:lpstr>
      <vt:lpstr>                                                                                                                     Таблица 2 Информация о динамике участия и побед МБДОУ №27 в  конкурсах, фестивалях, других мероприятиях городского  уровня. </vt:lpstr>
      <vt:lpstr>                                                                                                                                         Таблица 3 Анализ выполнения МБДОУ №27 Муниципального задания, показатели: пропуски детей по болезни, заболеваемость.</vt:lpstr>
      <vt:lpstr>Презентация PowerPoint</vt:lpstr>
      <vt:lpstr>Презентация PowerPoint</vt:lpstr>
      <vt:lpstr>Финансово-хозяйственная деятельность МБДОУ №27 по результатам внутреннего и внешнего контроля.</vt:lpstr>
      <vt:lpstr>                                                                                                                    Таблица 4 Расходы МБДОУ №27 по различным статьям. </vt:lpstr>
      <vt:lpstr>                                                                                                                         Таблица 5 Динамика роста средней заработной платы педагогических работников в МБДОУ №27.</vt:lpstr>
      <vt:lpstr>                                                                   Таблица 6 Динамика доходов, полученных за счёт средств от приносящей доход деятельности.</vt:lpstr>
      <vt:lpstr>  Улучшение условий и материально – технического обеспечения в  МБДОУ № 27 в  2015 году</vt:lpstr>
      <vt:lpstr> Проделали большую работу над имиджем детского сада «Красная шапочка» – сделали новые стенды  с символикой детского сада при входе на территорию – на центральных воротах и около калитки со стороны универмага</vt:lpstr>
      <vt:lpstr>При входе в учреждение</vt:lpstr>
      <vt:lpstr>Красная шапочка -   в коридоре около вахты</vt:lpstr>
      <vt:lpstr>Стенды - в центральном коридоре ДОУ </vt:lpstr>
      <vt:lpstr>Сделан ремонт  на пищеблоке за счет муниципальных средств по предписаниям </vt:lpstr>
      <vt:lpstr>Презентация PowerPoint</vt:lpstr>
      <vt:lpstr>Презентация PowerPoint</vt:lpstr>
      <vt:lpstr>Сделали ремонты на группах своими силами</vt:lpstr>
      <vt:lpstr>В групповой ячейке № 1:</vt:lpstr>
      <vt:lpstr>В групповой ячейке № 2:</vt:lpstr>
      <vt:lpstr>В групповой ячейке № 3:</vt:lpstr>
      <vt:lpstr>В групповой ячейке № 5:</vt:lpstr>
      <vt:lpstr>      В группах наведен порядок, закуплены яркие игрушки, пополнена и расположена на уровне детей в соответствии с федеральным государственным стандартом развивающая среда</vt:lpstr>
      <vt:lpstr>Групповая ячейка № 1 2 – 3 года</vt:lpstr>
      <vt:lpstr>Презентация PowerPoint</vt:lpstr>
      <vt:lpstr>Групповая ячейка № 2 3 – 4 года</vt:lpstr>
      <vt:lpstr>Презентация PowerPoint</vt:lpstr>
      <vt:lpstr>Групповая ячейка № 3 2 – 3 года</vt:lpstr>
      <vt:lpstr>Презентация PowerPoint</vt:lpstr>
      <vt:lpstr>В групповой ячейке № 4  4-5 лет</vt:lpstr>
      <vt:lpstr>Презентация PowerPoint</vt:lpstr>
      <vt:lpstr>Групповая ячейка № 5 6 – 7 лет</vt:lpstr>
      <vt:lpstr>Презентация PowerPoint</vt:lpstr>
      <vt:lpstr>Групповая ячейка № 6 5 – 6 лет</vt:lpstr>
      <vt:lpstr>Презентация PowerPoint</vt:lpstr>
      <vt:lpstr>Каждая группа оформлена в своей цветовой гамме, имеет свой стиль и свое название</vt:lpstr>
      <vt:lpstr>Например, групповая ячейка № 3  «Лесная сказка»</vt:lpstr>
      <vt:lpstr>Презентация PowerPoint</vt:lpstr>
      <vt:lpstr>По предписанию приобретена мойка в процедурный кабинет</vt:lpstr>
      <vt:lpstr> В связи с открытием второй группы раннего возраста приобретено:</vt:lpstr>
      <vt:lpstr>Презентация PowerPoint</vt:lpstr>
      <vt:lpstr>В групповую ячейку №1 приобретена:</vt:lpstr>
      <vt:lpstr>Для музыкального зала приобретено:</vt:lpstr>
      <vt:lpstr>Презентация PowerPoint</vt:lpstr>
      <vt:lpstr>Презентация PowerPoint</vt:lpstr>
      <vt:lpstr>Презентация PowerPoint</vt:lpstr>
      <vt:lpstr>Для кастелянской:</vt:lpstr>
      <vt:lpstr>В групповые ячейки  № 4,5,6 для детей старшего дошкольного возраста:</vt:lpstr>
      <vt:lpstr>В групповую ячейку  № 3:</vt:lpstr>
      <vt:lpstr>Приобрели баннеры для оформления мероприятий</vt:lpstr>
      <vt:lpstr>  В соответствии с  изменениями в законодательстве  образования Российской Федерации обновили  потребительские уголки МБДОУ и групп, а также рубрики «Новое  - в образовании» , «Мы партнеры»</vt:lpstr>
      <vt:lpstr>Презентация PowerPoint</vt:lpstr>
      <vt:lpstr>«Воспитываем сына,  воспитываем дочь»</vt:lpstr>
      <vt:lpstr>Занимаемся с родителями по «Детскому календарю»</vt:lpstr>
      <vt:lpstr>«Информация ГИБДД» </vt:lpstr>
      <vt:lpstr>Презентация PowerPoint</vt:lpstr>
      <vt:lpstr>Организован уголок по дорожному движению в группах:</vt:lpstr>
      <vt:lpstr>Обновлен перекресток для обучения детей правилам дорожного движения</vt:lpstr>
      <vt:lpstr> Для осуществления социального партнерства обновили оформление коридоров, приемных и территории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Марко</cp:lastModifiedBy>
  <cp:revision>33</cp:revision>
  <dcterms:created xsi:type="dcterms:W3CDTF">2014-11-26T06:18:14Z</dcterms:created>
  <dcterms:modified xsi:type="dcterms:W3CDTF">2016-08-24T05:47:43Z</dcterms:modified>
</cp:coreProperties>
</file>