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96" r:id="rId4"/>
    <p:sldId id="291" r:id="rId5"/>
    <p:sldId id="292" r:id="rId6"/>
    <p:sldId id="293" r:id="rId7"/>
    <p:sldId id="294" r:id="rId8"/>
    <p:sldId id="29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2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CA3F691B-06E7-274B-A86E-4087C9CD45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C10E-8DA2-BF49-89B9-A2417D319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AF2DD6B5-4189-D840-9248-33ABF765B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8F6637F8-E942-AE41-AF39-45023B4CE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F37C8F9-A72E-1D4E-BDAA-D8F2FFE74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099-7905-D44E-9BB5-71F8D1335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F52E-A54C-A94B-96DC-8C43108822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A25ACFF5-92EA-CA4A-8EFF-BD218E770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88E2BE-F291-974D-A056-1F6B60A9A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133600"/>
            <a:ext cx="7772400" cy="17367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Речевое развитие детей в условиях реализации ФГОС ДО</a:t>
            </a:r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45125"/>
            <a:ext cx="8416925" cy="6731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составитель: учитель-логопед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Рублева Е.А. МБДОУ</a:t>
            </a:r>
            <a:r>
              <a:rPr lang="en-US" sz="2800" dirty="0" smtClean="0"/>
              <a:t> N27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91557" y="92131"/>
            <a:ext cx="9535557" cy="114012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/>
              <a:t>Крики</a:t>
            </a:r>
            <a:br>
              <a:rPr lang="ru-RU" sz="5400" dirty="0" smtClean="0"/>
            </a:br>
            <a:r>
              <a:rPr lang="ru-RU" sz="5400" dirty="0" smtClean="0"/>
              <a:t>(1,5-2 мес.)</a:t>
            </a:r>
          </a:p>
        </p:txBody>
      </p:sp>
      <p:pic>
        <p:nvPicPr>
          <p:cNvPr id="5124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55" y="2133600"/>
            <a:ext cx="5037666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399" y="0"/>
            <a:ext cx="6683765" cy="137973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err="1" smtClean="0"/>
              <a:t>Гуление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(3-4 мес.)</a:t>
            </a:r>
          </a:p>
        </p:txBody>
      </p:sp>
      <p:pic>
        <p:nvPicPr>
          <p:cNvPr id="6148" name="Picture 4" descr="1266476418_77561552be3b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88" y="2143125"/>
            <a:ext cx="5638800" cy="375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905" y="0"/>
            <a:ext cx="6683765" cy="12808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Лепет</a:t>
            </a:r>
            <a:br>
              <a:rPr lang="ru-RU" sz="5400" dirty="0" smtClean="0"/>
            </a:br>
            <a:r>
              <a:rPr lang="ru-RU" sz="5400" dirty="0" smtClean="0"/>
              <a:t>(5-6 </a:t>
            </a:r>
            <a:r>
              <a:rPr lang="ru-RU" sz="5400" dirty="0" err="1" smtClean="0"/>
              <a:t>мес</a:t>
            </a:r>
            <a:r>
              <a:rPr lang="ru-RU" sz="5400" dirty="0" smtClean="0"/>
              <a:t>)</a:t>
            </a:r>
          </a:p>
        </p:txBody>
      </p:sp>
      <p:pic>
        <p:nvPicPr>
          <p:cNvPr id="7172" name="Picture 4" descr="0_17c38_e8758226_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55" y="2133600"/>
            <a:ext cx="5037666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904" y="0"/>
            <a:ext cx="6683765" cy="12808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Слова</a:t>
            </a:r>
            <a:br>
              <a:rPr lang="ru-RU" sz="5400" dirty="0" smtClean="0"/>
            </a:br>
            <a:r>
              <a:rPr lang="ru-RU" sz="5400" dirty="0" smtClean="0"/>
              <a:t>(1 год)</a:t>
            </a:r>
          </a:p>
        </p:txBody>
      </p:sp>
      <p:pic>
        <p:nvPicPr>
          <p:cNvPr id="8196" name="Picture 4" descr="1266476429_1a2221f7ccd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90" y="2133600"/>
            <a:ext cx="2816195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047" y="60548"/>
            <a:ext cx="6683765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dirty="0" smtClean="0"/>
              <a:t>Словосочетания</a:t>
            </a:r>
          </a:p>
        </p:txBody>
      </p:sp>
      <p:pic>
        <p:nvPicPr>
          <p:cNvPr id="12292" name="Picture 4" descr="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341438"/>
            <a:ext cx="424815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981" y="0"/>
            <a:ext cx="6683765" cy="12808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Фразы</a:t>
            </a:r>
            <a:br>
              <a:rPr lang="ru-RU" sz="5400" dirty="0" smtClean="0"/>
            </a:br>
            <a:r>
              <a:rPr lang="ru-RU" sz="5400" dirty="0" smtClean="0"/>
              <a:t>(1,5-2 года)</a:t>
            </a:r>
          </a:p>
        </p:txBody>
      </p:sp>
      <p:pic>
        <p:nvPicPr>
          <p:cNvPr id="13316" name="Picture 4" descr="0f2cee9b2c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5113" y="2019300"/>
            <a:ext cx="5761037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834" y="0"/>
            <a:ext cx="7577774" cy="12808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Самостоятельная связная речь</a:t>
            </a:r>
          </a:p>
        </p:txBody>
      </p:sp>
      <p:pic>
        <p:nvPicPr>
          <p:cNvPr id="14340" name="Picture 4" descr="deti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1905000"/>
            <a:ext cx="3734561" cy="469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794" y="624110"/>
            <a:ext cx="8234206" cy="12808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/>
              <a:t>Первый год жизни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4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  </a:t>
            </a:r>
            <a:r>
              <a:rPr lang="ru-RU" sz="6000" dirty="0" smtClean="0"/>
              <a:t>Цель:  развивать понимание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Второй год жизни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6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000" dirty="0" smtClean="0"/>
              <a:t>Цель: стимулировать развитие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170" y="196277"/>
            <a:ext cx="6683765" cy="128089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Третий год жизни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73385" y="1051061"/>
            <a:ext cx="6686550" cy="377762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  Цель: развивать речь, использовать звукоподражательные слова, упражнять детей в их произнесении с разной громкостью и скоростью, в правильном произношении гласных и простых согласных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94060" y="2022356"/>
            <a:ext cx="8569325" cy="35055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«Заговори, чтобы я тебя увидел» – </a:t>
            </a:r>
            <a:r>
              <a:rPr lang="ru-RU" sz="20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Сократ.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000" i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«Кто не умеет говорить, карьеры не сделает» - Наполеон 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endParaRPr lang="ru-RU" sz="2000" i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000" i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«Умен ты или глуп, велик ты или мал,</a:t>
            </a:r>
            <a:br>
              <a:rPr lang="ru-RU" sz="20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Не знаем мы, пока ты слова не сказал» - Саади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2000" i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40" y="94356"/>
            <a:ext cx="8349371" cy="12808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Четвертый год жизни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49778" y="1834174"/>
            <a:ext cx="6686550" cy="37776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4800" dirty="0" smtClean="0"/>
              <a:t>Цель: развивать речь, развивать артикуляционный аппарат и готовить его к правильному произношению шипящих звуков.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Пятый год жизни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Цель: организовать эффективную систематическую работу по освоению норм русского языка в области фонетики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Шестой год жизни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dirty="0" smtClean="0"/>
              <a:t>Цели: обогащение словаря, развитие грамматически правильной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Седьмой год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dirty="0" smtClean="0"/>
              <a:t>Цель: развитие самостоятельной связной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993" y="0"/>
            <a:ext cx="8410811" cy="1905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Критические периоды развития речи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4000" dirty="0" smtClean="0"/>
              <a:t>Весь период речевого развития от года до шести считается </a:t>
            </a:r>
            <a:r>
              <a:rPr lang="ru-RU" sz="4000" dirty="0" err="1" smtClean="0"/>
              <a:t>сензитивным</a:t>
            </a:r>
            <a:r>
              <a:rPr lang="ru-RU" sz="4000" dirty="0" smtClean="0"/>
              <a:t>, т.е. особо чувствительным как к восприятию речи окружающих, так и к влиянию разных факторов внешней и внутренней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47" y="0"/>
            <a:ext cx="9040353" cy="208446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Первая </a:t>
            </a:r>
            <a:r>
              <a:rPr lang="ru-RU" sz="5400" dirty="0" err="1" smtClean="0"/>
              <a:t>гиперсензитивная</a:t>
            </a:r>
            <a:r>
              <a:rPr lang="ru-RU" sz="5400" dirty="0" smtClean="0"/>
              <a:t>  фаза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400" dirty="0" smtClean="0"/>
              <a:t>От 1 года до 1,5-2 лет - период накопления первых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878" y="0"/>
            <a:ext cx="8775476" cy="1905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Вторая </a:t>
            </a:r>
            <a:r>
              <a:rPr lang="ru-RU" sz="5400" dirty="0" err="1" smtClean="0"/>
              <a:t>гиперсезитивная</a:t>
            </a:r>
            <a:r>
              <a:rPr lang="ru-RU" sz="5400" dirty="0" smtClean="0"/>
              <a:t> фаза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400" dirty="0" smtClean="0"/>
              <a:t>2,5-3,5 года – период овладения развернутой фразовой речью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13" y="0"/>
            <a:ext cx="8879124" cy="183590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Третья </a:t>
            </a:r>
            <a:r>
              <a:rPr lang="ru-RU" sz="5400" dirty="0" err="1" smtClean="0"/>
              <a:t>гиперсензитивная</a:t>
            </a:r>
            <a:r>
              <a:rPr lang="ru-RU" sz="5400" dirty="0" smtClean="0"/>
              <a:t> фаза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800" dirty="0" smtClean="0"/>
              <a:t>5-6 лет – период формирования контекстной речи, т.е. самостоятельного порождения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269" y="-148891"/>
            <a:ext cx="8706377" cy="12808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/>
              <a:t>Воспитание звуковой культуры речи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21336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/>
              <a:t>Развитие  восприятия речи (слухового внимания и речевого слуха, включая его компоненты- фонематический, </a:t>
            </a:r>
            <a:r>
              <a:rPr lang="ru-RU" sz="2400" dirty="0" err="1" smtClean="0"/>
              <a:t>звуковысотный</a:t>
            </a:r>
            <a:r>
              <a:rPr lang="ru-RU" sz="2400" dirty="0" smtClean="0"/>
              <a:t>, ритмический слух, восприятия темпа, силы голоса, тембра речи)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6463" y="2060575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/>
              <a:t>Развитие </a:t>
            </a:r>
            <a:r>
              <a:rPr lang="ru-RU" sz="2400" dirty="0" err="1" smtClean="0"/>
              <a:t>речедвигательного</a:t>
            </a:r>
            <a:r>
              <a:rPr lang="ru-RU" sz="2400" dirty="0" smtClean="0"/>
              <a:t> аппарата ( артикуляционного, голосового, речевого дыхания) и формирование произносительной стороны речи (произношение звуков, четкой дикции и </a:t>
            </a:r>
            <a:r>
              <a:rPr lang="ru-RU" sz="2400" dirty="0" err="1" smtClean="0"/>
              <a:t>т.д</a:t>
            </a:r>
            <a:r>
              <a:rPr lang="ru-RU" sz="2400" dirty="0" smtClean="0"/>
              <a:t>)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H="1">
            <a:off x="2771775" y="1484313"/>
            <a:ext cx="17287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716463" y="1484313"/>
            <a:ext cx="15843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644" y="1543195"/>
            <a:ext cx="7969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/>
              <a:t>Нам нельзя упускать время, помогать ребёнку нужно в сензитивный период!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5570" y="1600775"/>
            <a:ext cx="75662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/>
              <a:t>"Речевое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433" y="148273"/>
            <a:ext cx="816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ФГОС ДО</a:t>
            </a:r>
          </a:p>
          <a:p>
            <a:pPr algn="ctr"/>
            <a:r>
              <a:rPr lang="ru-RU" sz="2400" b="1"/>
              <a:t>Второй раздел</a:t>
            </a:r>
          </a:p>
          <a:p>
            <a:pPr algn="ctr"/>
            <a:r>
              <a:rPr lang="ru-RU" sz="2400" b="1"/>
              <a:t>Пункт 2.6</a:t>
            </a:r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775" y="2854621"/>
            <a:ext cx="6506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/>
              <a:t>Спасибо.</a:t>
            </a:r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dirty="0" smtClean="0"/>
              <a:t> Процесс усвоения ребенком родного языка</a:t>
            </a:r>
            <a:br>
              <a:rPr lang="ru-RU" sz="6000" dirty="0" smtClean="0"/>
            </a:br>
            <a:r>
              <a:rPr lang="ru-RU" sz="6000" dirty="0" smtClean="0"/>
              <a:t>             (А. Гвоздев)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Wisp_16x9</Template>
  <TotalTime>543</TotalTime>
  <Words>395</Words>
  <Application>Microsoft Office PowerPoint</Application>
  <PresentationFormat>Экран (4:3)</PresentationFormat>
  <Paragraphs>49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Century Gothic</vt:lpstr>
      <vt:lpstr>Wingdings</vt:lpstr>
      <vt:lpstr>Wingdings 3</vt:lpstr>
      <vt:lpstr>Легкий дым</vt:lpstr>
      <vt:lpstr>Речевое развитие детей в условиях реализации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Крики (1,5-2 мес.)</vt:lpstr>
      <vt:lpstr>Гуление (3-4 мес.)</vt:lpstr>
      <vt:lpstr>Лепет (5-6 мес)</vt:lpstr>
      <vt:lpstr>Слова (1 год)</vt:lpstr>
      <vt:lpstr>Словосочетания</vt:lpstr>
      <vt:lpstr>Фразы (1,5-2 года)</vt:lpstr>
      <vt:lpstr>Самостоятельная связная речь</vt:lpstr>
      <vt:lpstr>Первый год жизни</vt:lpstr>
      <vt:lpstr>Второй год жизни</vt:lpstr>
      <vt:lpstr>Третий год жизни</vt:lpstr>
      <vt:lpstr>Четвертый год жизни</vt:lpstr>
      <vt:lpstr>Пятый год жизни</vt:lpstr>
      <vt:lpstr>Шестой год жизни</vt:lpstr>
      <vt:lpstr>Седьмой год</vt:lpstr>
      <vt:lpstr>Критические периоды развития речи</vt:lpstr>
      <vt:lpstr>Первая гиперсензитивная  фаза</vt:lpstr>
      <vt:lpstr>Вторая гиперсезитивная фаза</vt:lpstr>
      <vt:lpstr>Третья гиперсензитивная фаза</vt:lpstr>
      <vt:lpstr>Воспитание звуковой культуры речи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МаркАнна</cp:lastModifiedBy>
  <cp:revision>41</cp:revision>
  <dcterms:created xsi:type="dcterms:W3CDTF">2010-11-17T15:42:19Z</dcterms:created>
  <dcterms:modified xsi:type="dcterms:W3CDTF">2015-12-24T08:14:51Z</dcterms:modified>
</cp:coreProperties>
</file>